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notesMasterIdLst>
    <p:notesMasterId r:id="rId31"/>
  </p:notesMasterIdLst>
  <p:sldIdLst>
    <p:sldId id="256" r:id="rId2"/>
    <p:sldId id="279" r:id="rId3"/>
    <p:sldId id="355" r:id="rId4"/>
    <p:sldId id="335" r:id="rId5"/>
    <p:sldId id="350" r:id="rId6"/>
    <p:sldId id="351" r:id="rId7"/>
    <p:sldId id="352" r:id="rId8"/>
    <p:sldId id="308" r:id="rId9"/>
    <p:sldId id="339" r:id="rId10"/>
    <p:sldId id="336" r:id="rId11"/>
    <p:sldId id="338" r:id="rId12"/>
    <p:sldId id="313" r:id="rId13"/>
    <p:sldId id="340" r:id="rId14"/>
    <p:sldId id="349" r:id="rId15"/>
    <p:sldId id="314" r:id="rId16"/>
    <p:sldId id="342" r:id="rId17"/>
    <p:sldId id="343" r:id="rId18"/>
    <p:sldId id="345" r:id="rId19"/>
    <p:sldId id="323" r:id="rId20"/>
    <p:sldId id="324" r:id="rId21"/>
    <p:sldId id="346" r:id="rId22"/>
    <p:sldId id="354" r:id="rId23"/>
    <p:sldId id="337" r:id="rId24"/>
    <p:sldId id="347" r:id="rId25"/>
    <p:sldId id="348" r:id="rId26"/>
    <p:sldId id="356" r:id="rId27"/>
    <p:sldId id="302" r:id="rId28"/>
    <p:sldId id="353" r:id="rId29"/>
    <p:sldId id="329"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ljaard, Monica" initials="MT" lastIdx="24" clrIdx="0"/>
  <p:cmAuthor id="1" name="Nicholls, Stuart" initials="N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636" autoAdjust="0"/>
  </p:normalViewPr>
  <p:slideViewPr>
    <p:cSldViewPr snapToGrid="0">
      <p:cViewPr varScale="1">
        <p:scale>
          <a:sx n="48" d="100"/>
          <a:sy n="48" d="100"/>
        </p:scale>
        <p:origin x="-874"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06B4D2-69E9-483A-85ED-87AE8BE29E18}" type="datetimeFigureOut">
              <a:rPr lang="en-US" smtClean="0"/>
              <a:t>5/21/2018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4B05DD-1949-4947-A1E8-2EFDCAC7CF2E}" type="slidenum">
              <a:rPr lang="en-US" smtClean="0"/>
              <a:t>‹#›</a:t>
            </a:fld>
            <a:endParaRPr lang="en-US" dirty="0"/>
          </a:p>
        </p:txBody>
      </p:sp>
    </p:spTree>
    <p:extLst>
      <p:ext uri="{BB962C8B-B14F-4D97-AF65-F5344CB8AC3E}">
        <p14:creationId xmlns:p14="http://schemas.microsoft.com/office/powerpoint/2010/main" val="4186351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Overall project plan</a:t>
            </a:r>
            <a:endParaRPr lang="en-US" dirty="0"/>
          </a:p>
        </p:txBody>
      </p:sp>
      <p:sp>
        <p:nvSpPr>
          <p:cNvPr id="4" name="Slide Number Placeholder 3"/>
          <p:cNvSpPr>
            <a:spLocks noGrp="1"/>
          </p:cNvSpPr>
          <p:nvPr>
            <p:ph type="sldNum" sz="quarter" idx="10"/>
          </p:nvPr>
        </p:nvSpPr>
        <p:spPr/>
        <p:txBody>
          <a:bodyPr/>
          <a:lstStyle/>
          <a:p>
            <a:fld id="{0A4B05DD-1949-4947-A1E8-2EFDCAC7CF2E}" type="slidenum">
              <a:rPr lang="en-US" smtClean="0"/>
              <a:t>29</a:t>
            </a:fld>
            <a:endParaRPr lang="en-US" dirty="0"/>
          </a:p>
        </p:txBody>
      </p:sp>
    </p:spTree>
    <p:extLst>
      <p:ext uri="{BB962C8B-B14F-4D97-AF65-F5344CB8AC3E}">
        <p14:creationId xmlns:p14="http://schemas.microsoft.com/office/powerpoint/2010/main" val="12277666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311722" y="994151"/>
            <a:ext cx="7756157" cy="1902580"/>
          </a:xfrm>
        </p:spPr>
        <p:txBody>
          <a:bodyPr wrap="square" lIns="0" tIns="0" rIns="0" bIns="0" anchor="b" anchorCtr="0">
            <a:normAutofit/>
          </a:bodyPr>
          <a:lstStyle>
            <a:lvl1pPr>
              <a:lnSpc>
                <a:spcPct val="80000"/>
              </a:lnSpc>
              <a:defRPr sz="5067" b="1" cap="all" spc="-133">
                <a:solidFill>
                  <a:srgbClr val="00338D"/>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11722" y="2896730"/>
            <a:ext cx="7756157" cy="792401"/>
          </a:xfrm>
        </p:spPr>
        <p:txBody>
          <a:bodyPr wrap="square" lIns="0" tIns="0" rIns="0" bIns="0" anchor="b" anchorCtr="0">
            <a:normAutofit/>
          </a:bodyPr>
          <a:lstStyle>
            <a:lvl1pPr marL="0" indent="0" algn="l">
              <a:lnSpc>
                <a:spcPct val="80000"/>
              </a:lnSpc>
              <a:spcAft>
                <a:spcPts val="0"/>
              </a:spcAft>
              <a:buNone/>
              <a:defRPr sz="3733" b="0" i="0" cap="all" spc="-133">
                <a:solidFill>
                  <a:schemeClr val="accent2"/>
                </a:solidFill>
                <a:latin typeface="Arial"/>
                <a:cs typeface="Aria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dirty="0"/>
          </a:p>
        </p:txBody>
      </p:sp>
      <p:sp>
        <p:nvSpPr>
          <p:cNvPr id="6" name="Text Placeholder 5"/>
          <p:cNvSpPr>
            <a:spLocks noGrp="1"/>
          </p:cNvSpPr>
          <p:nvPr>
            <p:ph type="body" sz="quarter" idx="10"/>
          </p:nvPr>
        </p:nvSpPr>
        <p:spPr>
          <a:xfrm>
            <a:off x="7150309" y="4075201"/>
            <a:ext cx="5110113" cy="553999"/>
          </a:xfrm>
        </p:spPr>
        <p:txBody>
          <a:bodyPr tIns="0" anchor="b" anchorCtr="0">
            <a:normAutofit/>
          </a:bodyPr>
          <a:lstStyle>
            <a:lvl1pPr marL="0" indent="0">
              <a:spcAft>
                <a:spcPts val="0"/>
              </a:spcAft>
              <a:buFontTx/>
              <a:buNone/>
              <a:defRPr sz="1600" cap="all" baseline="0">
                <a:solidFill>
                  <a:schemeClr val="bg1"/>
                </a:solidFill>
              </a:defRPr>
            </a:lvl1pPr>
            <a:lvl2pPr marL="0" indent="0">
              <a:spcAft>
                <a:spcPts val="0"/>
              </a:spcAft>
              <a:buFontTx/>
              <a:buNone/>
              <a:defRPr sz="1600" cap="all" baseline="0">
                <a:solidFill>
                  <a:schemeClr val="bg1"/>
                </a:solidFill>
              </a:defRPr>
            </a:lvl2pPr>
            <a:lvl3pPr marL="0" indent="0">
              <a:spcAft>
                <a:spcPts val="0"/>
              </a:spcAft>
              <a:buFontTx/>
              <a:buNone/>
              <a:defRPr sz="1600" cap="all" baseline="0">
                <a:solidFill>
                  <a:schemeClr val="bg1"/>
                </a:solidFill>
              </a:defRPr>
            </a:lvl3pPr>
            <a:lvl4pPr marL="0" indent="0">
              <a:spcAft>
                <a:spcPts val="0"/>
              </a:spcAft>
              <a:buFontTx/>
              <a:buNone/>
              <a:defRPr sz="1600" cap="all" baseline="0">
                <a:solidFill>
                  <a:schemeClr val="bg1"/>
                </a:solidFill>
              </a:defRPr>
            </a:lvl4pPr>
            <a:lvl5pPr marL="0" indent="0">
              <a:spcAft>
                <a:spcPts val="0"/>
              </a:spcAft>
              <a:buFontTx/>
              <a:buNone/>
              <a:defRPr sz="1600" cap="all" baseline="0">
                <a:solidFill>
                  <a:schemeClr val="bg1"/>
                </a:solidFill>
              </a:defRPr>
            </a:lvl5pPr>
          </a:lstStyle>
          <a:p>
            <a:pPr lvl="0"/>
            <a:r>
              <a:rPr lang="en-US" smtClean="0"/>
              <a:t>Click to edit Master text styles</a:t>
            </a:r>
          </a:p>
        </p:txBody>
      </p:sp>
      <p:cxnSp>
        <p:nvCxnSpPr>
          <p:cNvPr id="10" name="Straight Connector 9"/>
          <p:cNvCxnSpPr/>
          <p:nvPr/>
        </p:nvCxnSpPr>
        <p:spPr>
          <a:xfrm>
            <a:off x="7133205" y="4688183"/>
            <a:ext cx="5110113" cy="0"/>
          </a:xfrm>
          <a:prstGeom prst="line">
            <a:avLst/>
          </a:prstGeom>
          <a:ln>
            <a:solidFill>
              <a:srgbClr val="ED8B17"/>
            </a:solidFill>
          </a:ln>
          <a:effectLst>
            <a:outerShdw blurRad="40000" dist="20000" dir="57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9" name="Text Placeholder 5"/>
          <p:cNvSpPr>
            <a:spLocks noGrp="1"/>
          </p:cNvSpPr>
          <p:nvPr>
            <p:ph type="body" sz="quarter" idx="11"/>
          </p:nvPr>
        </p:nvSpPr>
        <p:spPr>
          <a:xfrm>
            <a:off x="7150307" y="4756245"/>
            <a:ext cx="5110115" cy="553999"/>
          </a:xfrm>
        </p:spPr>
        <p:txBody>
          <a:bodyPr tIns="0" anchor="t" anchorCtr="0">
            <a:normAutofit/>
          </a:bodyPr>
          <a:lstStyle>
            <a:lvl1pPr marL="0" indent="0">
              <a:spcAft>
                <a:spcPts val="0"/>
              </a:spcAft>
              <a:buFontTx/>
              <a:buNone/>
              <a:defRPr sz="1600" cap="all" baseline="0">
                <a:solidFill>
                  <a:schemeClr val="bg1"/>
                </a:solidFill>
              </a:defRPr>
            </a:lvl1pPr>
            <a:lvl2pPr marL="0" indent="0">
              <a:spcAft>
                <a:spcPts val="0"/>
              </a:spcAft>
              <a:buFontTx/>
              <a:buNone/>
              <a:defRPr sz="1600" cap="all" baseline="0">
                <a:solidFill>
                  <a:schemeClr val="bg1"/>
                </a:solidFill>
              </a:defRPr>
            </a:lvl2pPr>
            <a:lvl3pPr marL="0" indent="0">
              <a:spcAft>
                <a:spcPts val="0"/>
              </a:spcAft>
              <a:buFontTx/>
              <a:buNone/>
              <a:defRPr sz="1600" cap="all" baseline="0">
                <a:solidFill>
                  <a:schemeClr val="bg1"/>
                </a:solidFill>
              </a:defRPr>
            </a:lvl3pPr>
            <a:lvl4pPr marL="0" indent="0">
              <a:spcAft>
                <a:spcPts val="0"/>
              </a:spcAft>
              <a:buFontTx/>
              <a:buNone/>
              <a:defRPr sz="1600" cap="all" baseline="0">
                <a:solidFill>
                  <a:schemeClr val="bg1"/>
                </a:solidFill>
              </a:defRPr>
            </a:lvl4pPr>
            <a:lvl5pPr marL="0" indent="0">
              <a:spcAft>
                <a:spcPts val="0"/>
              </a:spcAft>
              <a:buFontTx/>
              <a:buNone/>
              <a:defRPr sz="1600" cap="all" baseline="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254963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963084" y="561400"/>
            <a:ext cx="10363200" cy="720000"/>
          </a:xfrm>
        </p:spPr>
        <p:txBody>
          <a:bodyPr bIns="36000" anchor="b" anchorCtr="0">
            <a:normAutofit/>
          </a:bodyPr>
          <a:lstStyle>
            <a:lvl1pPr algn="l">
              <a:defRPr sz="3200" b="1" cap="all">
                <a:solidFill>
                  <a:srgbClr val="0033A0"/>
                </a:solidFill>
              </a:defRPr>
            </a:lvl1pPr>
          </a:lstStyle>
          <a:p>
            <a:r>
              <a:rPr lang="en-US" smtClean="0"/>
              <a:t>Click to edit Master title style</a:t>
            </a:r>
            <a:endParaRPr lang="en-US" dirty="0"/>
          </a:p>
        </p:txBody>
      </p:sp>
      <p:sp>
        <p:nvSpPr>
          <p:cNvPr id="7" name="Content Placeholder 2"/>
          <p:cNvSpPr>
            <a:spLocks noGrp="1"/>
          </p:cNvSpPr>
          <p:nvPr>
            <p:ph idx="1"/>
          </p:nvPr>
        </p:nvSpPr>
        <p:spPr>
          <a:xfrm>
            <a:off x="963084" y="1425401"/>
            <a:ext cx="10363200" cy="5001655"/>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8" name="Straight Connector 7"/>
          <p:cNvCxnSpPr/>
          <p:nvPr/>
        </p:nvCxnSpPr>
        <p:spPr>
          <a:xfrm>
            <a:off x="963086" y="1281403"/>
            <a:ext cx="11228916"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9" name="Slide Number Placeholder 5"/>
          <p:cNvSpPr>
            <a:spLocks noGrp="1"/>
          </p:cNvSpPr>
          <p:nvPr>
            <p:ph type="sldNum" sz="quarter" idx="12"/>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2838532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ide by Side - 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963084" y="561400"/>
            <a:ext cx="10363200" cy="720000"/>
          </a:xfrm>
        </p:spPr>
        <p:txBody>
          <a:bodyPr bIns="36000" anchor="b" anchorCtr="0">
            <a:normAutofit/>
          </a:bodyPr>
          <a:lstStyle>
            <a:lvl1pPr algn="l">
              <a:defRPr sz="3200" b="1" cap="all">
                <a:solidFill>
                  <a:srgbClr val="0033A0"/>
                </a:solidFill>
              </a:defRPr>
            </a:lvl1pPr>
          </a:lstStyle>
          <a:p>
            <a:r>
              <a:rPr lang="en-US" smtClean="0"/>
              <a:t>Click to edit Master title style</a:t>
            </a:r>
            <a:endParaRPr lang="en-US" dirty="0"/>
          </a:p>
        </p:txBody>
      </p:sp>
      <p:sp>
        <p:nvSpPr>
          <p:cNvPr id="7" name="Content Placeholder 2"/>
          <p:cNvSpPr>
            <a:spLocks noGrp="1"/>
          </p:cNvSpPr>
          <p:nvPr>
            <p:ph idx="1"/>
          </p:nvPr>
        </p:nvSpPr>
        <p:spPr>
          <a:xfrm>
            <a:off x="963084" y="1425401"/>
            <a:ext cx="5040000" cy="5001655"/>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8" name="Straight Connector 7"/>
          <p:cNvCxnSpPr/>
          <p:nvPr/>
        </p:nvCxnSpPr>
        <p:spPr>
          <a:xfrm>
            <a:off x="963086" y="1281403"/>
            <a:ext cx="11228916"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2"/>
          <p:cNvSpPr>
            <a:spLocks noGrp="1"/>
          </p:cNvSpPr>
          <p:nvPr>
            <p:ph idx="13"/>
          </p:nvPr>
        </p:nvSpPr>
        <p:spPr>
          <a:xfrm>
            <a:off x="6286284" y="1425401"/>
            <a:ext cx="5040000" cy="5001655"/>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5"/>
          <p:cNvSpPr>
            <a:spLocks noGrp="1"/>
          </p:cNvSpPr>
          <p:nvPr>
            <p:ph type="sldNum" sz="quarter" idx="12"/>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472819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with title and 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solidFill>
                  <a:srgbClr val="0033A0"/>
                </a:solidFill>
              </a:defRPr>
            </a:lvl1pPr>
          </a:lstStyle>
          <a:p>
            <a:fld id="{D57F1E4F-1CFF-5643-939E-217C01CDF565}" type="slidenum">
              <a:rPr lang="en-US" smtClean="0"/>
              <a:pPr/>
              <a:t>‹#›</a:t>
            </a:fld>
            <a:endParaRPr lang="en-US" dirty="0"/>
          </a:p>
        </p:txBody>
      </p:sp>
      <p:sp>
        <p:nvSpPr>
          <p:cNvPr id="5" name="Title 1"/>
          <p:cNvSpPr>
            <a:spLocks noGrp="1"/>
          </p:cNvSpPr>
          <p:nvPr>
            <p:ph type="title"/>
          </p:nvPr>
        </p:nvSpPr>
        <p:spPr>
          <a:xfrm>
            <a:off x="963084" y="561400"/>
            <a:ext cx="10363200" cy="720000"/>
          </a:xfrm>
        </p:spPr>
        <p:txBody>
          <a:bodyPr bIns="36000" anchor="b" anchorCtr="0">
            <a:normAutofit/>
          </a:bodyPr>
          <a:lstStyle>
            <a:lvl1pPr algn="l">
              <a:defRPr sz="3200" b="1" cap="all">
                <a:solidFill>
                  <a:srgbClr val="0033A0"/>
                </a:solidFill>
              </a:defRPr>
            </a:lvl1pPr>
          </a:lstStyle>
          <a:p>
            <a:r>
              <a:rPr lang="en-US" smtClean="0"/>
              <a:t>Click to edit Master title style</a:t>
            </a:r>
            <a:endParaRPr lang="en-US" dirty="0"/>
          </a:p>
        </p:txBody>
      </p:sp>
      <p:cxnSp>
        <p:nvCxnSpPr>
          <p:cNvPr id="8" name="Straight Connector 7"/>
          <p:cNvCxnSpPr/>
          <p:nvPr/>
        </p:nvCxnSpPr>
        <p:spPr>
          <a:xfrm>
            <a:off x="963086" y="1281403"/>
            <a:ext cx="11228916"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24542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nk with No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11040801" y="6315654"/>
            <a:ext cx="944329" cy="488471"/>
          </a:xfrm>
          <a:prstGeom prst="rect">
            <a:avLst/>
          </a:prstGeom>
        </p:spPr>
        <p:txBody>
          <a:bodyPr vert="horz" lIns="91440" tIns="46800" rIns="91440" bIns="45720" rtlCol="0" anchor="ctr"/>
          <a:lstStyle>
            <a:lvl1pPr algn="r">
              <a:defRPr sz="1600" b="1" i="0">
                <a:solidFill>
                  <a:srgbClr val="0033A0"/>
                </a:solidFill>
                <a:latin typeface="Arial" panose="020B0604020202020204" pitchFamily="34" charset="0"/>
                <a:cs typeface="Arial" panose="020B0604020202020204" pitchFamily="34" charset="0"/>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1013677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2099733"/>
            <a:ext cx="8825658" cy="2677648"/>
          </a:xfrm>
          <a:prstGeom prst="rect">
            <a:avLst/>
          </a:prstGeom>
        </p:spPr>
        <p:txBody>
          <a:bodyPr anchor="b"/>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10158984" y="1792224"/>
            <a:ext cx="990599" cy="304799"/>
          </a:xfrm>
          <a:prstGeom prst="rect">
            <a:avLst/>
          </a:prstGeom>
        </p:spPr>
        <p:txBody>
          <a:bodyPr/>
          <a:lstStyle>
            <a:lvl1pPr algn="l">
              <a:defRPr b="0">
                <a:solidFill>
                  <a:schemeClr val="bg1"/>
                </a:solidFill>
              </a:defRPr>
            </a:lvl1pPr>
          </a:lstStyle>
          <a:p>
            <a:endParaRPr lang="en-US" dirty="0"/>
          </a:p>
        </p:txBody>
      </p:sp>
      <p:sp>
        <p:nvSpPr>
          <p:cNvPr id="5" name="Footer Placeholder 4"/>
          <p:cNvSpPr>
            <a:spLocks noGrp="1"/>
          </p:cNvSpPr>
          <p:nvPr>
            <p:ph type="ftr" sz="quarter" idx="11"/>
          </p:nvPr>
        </p:nvSpPr>
        <p:spPr>
          <a:xfrm rot="5400000">
            <a:off x="8951976" y="3227832"/>
            <a:ext cx="3867912" cy="310896"/>
          </a:xfrm>
          <a:prstGeom prst="rect">
            <a:avLst/>
          </a:prstGeom>
        </p:spPr>
        <p:txBody>
          <a:bodyPr/>
          <a:lstStyle>
            <a:lvl1pPr>
              <a:defRPr sz="1000" b="0">
                <a:solidFill>
                  <a:schemeClr val="bg1"/>
                </a:solidFill>
              </a:defRPr>
            </a:lvl1pPr>
          </a:lstStyle>
          <a:p>
            <a:endParaRPr lang="en-US" dirty="0"/>
          </a:p>
        </p:txBody>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68937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652760" y="6391656"/>
            <a:ext cx="990599" cy="304799"/>
          </a:xfrm>
          <a:prstGeom prst="rect">
            <a:avLst/>
          </a:prstGeom>
        </p:spPr>
        <p:txBody>
          <a:bodyPr/>
          <a:lstStyle/>
          <a:p>
            <a:endParaRPr lang="en-US" dirty="0"/>
          </a:p>
        </p:txBody>
      </p:sp>
      <p:sp>
        <p:nvSpPr>
          <p:cNvPr id="3" name="Footer Placeholder 2"/>
          <p:cNvSpPr>
            <a:spLocks noGrp="1"/>
          </p:cNvSpPr>
          <p:nvPr>
            <p:ph type="ftr" sz="quarter" idx="11"/>
          </p:nvPr>
        </p:nvSpPr>
        <p:spPr>
          <a:xfrm>
            <a:off x="557784" y="6391656"/>
            <a:ext cx="3867912" cy="310896"/>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629481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10652760" y="6391656"/>
            <a:ext cx="990599" cy="304799"/>
          </a:xfrm>
          <a:prstGeom prst="rect">
            <a:avLst/>
          </a:prstGeom>
        </p:spPr>
        <p:txBody>
          <a:bodyPr/>
          <a:lstStyle/>
          <a:p>
            <a:endParaRPr lang="en-US" dirty="0"/>
          </a:p>
        </p:txBody>
      </p:sp>
      <p:sp>
        <p:nvSpPr>
          <p:cNvPr id="8" name="Footer Placeholder 7"/>
          <p:cNvSpPr>
            <a:spLocks noGrp="1"/>
          </p:cNvSpPr>
          <p:nvPr>
            <p:ph type="ftr" sz="quarter" idx="11"/>
          </p:nvPr>
        </p:nvSpPr>
        <p:spPr>
          <a:xfrm>
            <a:off x="557784" y="6391656"/>
            <a:ext cx="3867912" cy="310896"/>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6718451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lue S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08001" y="551290"/>
            <a:ext cx="7377129" cy="5839885"/>
          </a:xfrm>
        </p:spPr>
        <p:txBody>
          <a:bodyPr/>
          <a:lstStyle>
            <a:lvl1pPr>
              <a:buClr>
                <a:srgbClr val="0033A0"/>
              </a:buCl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4"/>
          </p:nvPr>
        </p:nvSpPr>
        <p:spPr>
          <a:xfrm>
            <a:off x="11040801" y="6315654"/>
            <a:ext cx="944329" cy="488471"/>
          </a:xfrm>
          <a:prstGeom prst="rect">
            <a:avLst/>
          </a:prstGeom>
        </p:spPr>
        <p:txBody>
          <a:bodyPr vert="horz" lIns="91440" tIns="46800" rIns="91440" bIns="45720" rtlCol="0" anchor="ctr"/>
          <a:lstStyle>
            <a:lvl1pPr algn="r">
              <a:defRPr sz="1600" b="1" i="0">
                <a:solidFill>
                  <a:srgbClr val="0033A0"/>
                </a:solidFill>
                <a:latin typeface="Arial" panose="020B0604020202020204" pitchFamily="34" charset="0"/>
                <a:cs typeface="Arial" panose="020B0604020202020204" pitchFamily="34" charset="0"/>
              </a:defRPr>
            </a:lvl1pPr>
          </a:lstStyle>
          <a:p>
            <a:fld id="{D57F1E4F-1CFF-5643-939E-217C01CDF565}" type="slidenum">
              <a:rPr lang="en-US" smtClean="0"/>
              <a:pPr/>
              <a:t>‹#›</a:t>
            </a:fld>
            <a:endParaRPr lang="en-US" dirty="0"/>
          </a:p>
        </p:txBody>
      </p:sp>
      <p:sp>
        <p:nvSpPr>
          <p:cNvPr id="6" name="Title Placeholder 1"/>
          <p:cNvSpPr>
            <a:spLocks noGrp="1"/>
          </p:cNvSpPr>
          <p:nvPr>
            <p:ph type="title" hasCustomPrompt="1"/>
          </p:nvPr>
        </p:nvSpPr>
        <p:spPr>
          <a:xfrm>
            <a:off x="388800" y="551289"/>
            <a:ext cx="3326544" cy="2500536"/>
          </a:xfrm>
          <a:prstGeom prst="rect">
            <a:avLst/>
          </a:prstGeom>
        </p:spPr>
        <p:txBody>
          <a:bodyPr vert="horz" lIns="0" tIns="0" rIns="0" bIns="108000" rtlCol="0" anchor="b" anchorCtr="0">
            <a:normAutofit/>
          </a:bodyPr>
          <a:lstStyle>
            <a:lvl1pPr>
              <a:defRPr spc="-133"/>
            </a:lvl1pPr>
          </a:lstStyle>
          <a:p>
            <a:r>
              <a:rPr lang="en-US" dirty="0" smtClean="0"/>
              <a:t>CLICK TO EDIT MASTER TITLE STYLE </a:t>
            </a:r>
            <a:endParaRPr lang="en-US" dirty="0"/>
          </a:p>
        </p:txBody>
      </p:sp>
      <p:sp>
        <p:nvSpPr>
          <p:cNvPr id="9" name="Text Placeholder 4"/>
          <p:cNvSpPr>
            <a:spLocks noGrp="1"/>
          </p:cNvSpPr>
          <p:nvPr>
            <p:ph type="body" sz="quarter" idx="11" hasCustomPrompt="1"/>
          </p:nvPr>
        </p:nvSpPr>
        <p:spPr>
          <a:xfrm>
            <a:off x="389917" y="3051827"/>
            <a:ext cx="3325284" cy="3252732"/>
          </a:xfrm>
        </p:spPr>
        <p:txBody>
          <a:bodyPr tIns="144000" anchor="t" anchorCtr="0">
            <a:normAutofit/>
          </a:bodyPr>
          <a:lstStyle>
            <a:lvl1pPr marL="359991" indent="-359991">
              <a:spcAft>
                <a:spcPts val="800"/>
              </a:spcAft>
              <a:buClrTx/>
              <a:buSzPct val="100000"/>
              <a:buFont typeface="Arial"/>
              <a:buChar char="•"/>
              <a:defRPr sz="2133" cap="none" baseline="0">
                <a:solidFill>
                  <a:schemeClr val="bg1"/>
                </a:solidFill>
              </a:defRPr>
            </a:lvl1pPr>
          </a:lstStyle>
          <a:p>
            <a:pPr lvl="0"/>
            <a:r>
              <a:rPr lang="en-CA" dirty="0" smtClean="0"/>
              <a:t>CLICK TO ADD BULLET POINTS</a:t>
            </a:r>
            <a:endParaRPr lang="en-US" dirty="0"/>
          </a:p>
        </p:txBody>
      </p:sp>
      <p:cxnSp>
        <p:nvCxnSpPr>
          <p:cNvPr id="10" name="Straight Connector 9"/>
          <p:cNvCxnSpPr/>
          <p:nvPr/>
        </p:nvCxnSpPr>
        <p:spPr>
          <a:xfrm flipV="1">
            <a:off x="388800" y="3051825"/>
            <a:ext cx="3326544" cy="3"/>
          </a:xfrm>
          <a:prstGeom prst="line">
            <a:avLst/>
          </a:prstGeom>
          <a:ln>
            <a:solidFill>
              <a:srgbClr val="ED8B17"/>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007052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ue Side - with title">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08001" y="1049155"/>
            <a:ext cx="7377129" cy="5342020"/>
          </a:xfrm>
        </p:spPr>
        <p:txBody>
          <a:bodyPr/>
          <a:lstStyle>
            <a:lvl1pPr>
              <a:defRPr>
                <a:solidFill>
                  <a:schemeClr val="tx1"/>
                </a:solidFill>
              </a:defRPr>
            </a:lvl1pPr>
            <a:lvl2pPr>
              <a:buClr>
                <a:srgbClr val="00B2A9"/>
              </a:buCl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Placeholder 1"/>
          <p:cNvSpPr>
            <a:spLocks noGrp="1"/>
          </p:cNvSpPr>
          <p:nvPr>
            <p:ph type="title" hasCustomPrompt="1"/>
          </p:nvPr>
        </p:nvSpPr>
        <p:spPr>
          <a:xfrm>
            <a:off x="388800" y="551289"/>
            <a:ext cx="3326544" cy="2500536"/>
          </a:xfrm>
          <a:prstGeom prst="rect">
            <a:avLst/>
          </a:prstGeom>
        </p:spPr>
        <p:txBody>
          <a:bodyPr vert="horz" lIns="0" tIns="0" rIns="0" bIns="108000" rtlCol="0" anchor="b" anchorCtr="0">
            <a:normAutofit/>
          </a:bodyPr>
          <a:lstStyle>
            <a:lvl1pPr>
              <a:spcAft>
                <a:spcPts val="0"/>
              </a:spcAft>
              <a:defRPr spc="-133"/>
            </a:lvl1pPr>
          </a:lstStyle>
          <a:p>
            <a:r>
              <a:rPr lang="en-US" dirty="0" smtClean="0"/>
              <a:t>CLICK TO EDIT MASTER TITLE STYLE</a:t>
            </a:r>
            <a:endParaRPr lang="en-US" dirty="0"/>
          </a:p>
        </p:txBody>
      </p:sp>
      <p:sp>
        <p:nvSpPr>
          <p:cNvPr id="9" name="Text Placeholder 4"/>
          <p:cNvSpPr>
            <a:spLocks noGrp="1"/>
          </p:cNvSpPr>
          <p:nvPr>
            <p:ph type="body" sz="quarter" idx="11" hasCustomPrompt="1"/>
          </p:nvPr>
        </p:nvSpPr>
        <p:spPr>
          <a:xfrm>
            <a:off x="389917" y="3051827"/>
            <a:ext cx="3325284" cy="3252732"/>
          </a:xfrm>
        </p:spPr>
        <p:txBody>
          <a:bodyPr tIns="144000" anchor="t" anchorCtr="0">
            <a:normAutofit/>
          </a:bodyPr>
          <a:lstStyle>
            <a:lvl1pPr marL="359991" indent="-359991">
              <a:spcAft>
                <a:spcPts val="800"/>
              </a:spcAft>
              <a:buClrTx/>
              <a:buSzPct val="100000"/>
              <a:buFont typeface="Arial"/>
              <a:buChar char="•"/>
              <a:defRPr sz="2133" cap="none" baseline="0">
                <a:solidFill>
                  <a:schemeClr val="bg1"/>
                </a:solidFill>
              </a:defRPr>
            </a:lvl1pPr>
          </a:lstStyle>
          <a:p>
            <a:pPr lvl="0"/>
            <a:r>
              <a:rPr lang="en-US" dirty="0" smtClean="0"/>
              <a:t>CLICK TO ADD BULLET POINTS</a:t>
            </a:r>
            <a:endParaRPr lang="en-US" dirty="0"/>
          </a:p>
        </p:txBody>
      </p:sp>
      <p:sp>
        <p:nvSpPr>
          <p:cNvPr id="4" name="Text Placeholder 3"/>
          <p:cNvSpPr>
            <a:spLocks noGrp="1"/>
          </p:cNvSpPr>
          <p:nvPr>
            <p:ph type="body" sz="quarter" idx="12" hasCustomPrompt="1"/>
          </p:nvPr>
        </p:nvSpPr>
        <p:spPr>
          <a:xfrm>
            <a:off x="4607986" y="546869"/>
            <a:ext cx="7376583" cy="323851"/>
          </a:xfrm>
        </p:spPr>
        <p:txBody>
          <a:bodyPr/>
          <a:lstStyle>
            <a:lvl1pPr marL="0" indent="0" algn="l">
              <a:buFontTx/>
              <a:buNone/>
              <a:defRPr b="1" cap="all">
                <a:solidFill>
                  <a:srgbClr val="0033A0"/>
                </a:solidFill>
              </a:defRPr>
            </a:lvl1pPr>
          </a:lstStyle>
          <a:p>
            <a:pPr lvl="0"/>
            <a:r>
              <a:rPr lang="en-US" dirty="0" smtClean="0"/>
              <a:t>Insert Title Here</a:t>
            </a:r>
          </a:p>
        </p:txBody>
      </p:sp>
      <p:cxnSp>
        <p:nvCxnSpPr>
          <p:cNvPr id="8" name="Straight Connector 7"/>
          <p:cNvCxnSpPr/>
          <p:nvPr/>
        </p:nvCxnSpPr>
        <p:spPr>
          <a:xfrm flipV="1">
            <a:off x="388800" y="3051825"/>
            <a:ext cx="3326544" cy="3"/>
          </a:xfrm>
          <a:prstGeom prst="line">
            <a:avLst/>
          </a:prstGeom>
          <a:ln>
            <a:solidFill>
              <a:srgbClr val="ED8B17"/>
            </a:solidFill>
          </a:ln>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13"/>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378794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ue Side - Blank">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itle Placeholder 1"/>
          <p:cNvSpPr>
            <a:spLocks noGrp="1"/>
          </p:cNvSpPr>
          <p:nvPr>
            <p:ph type="title" hasCustomPrompt="1"/>
          </p:nvPr>
        </p:nvSpPr>
        <p:spPr>
          <a:xfrm>
            <a:off x="388800" y="551289"/>
            <a:ext cx="3326544" cy="2500536"/>
          </a:xfrm>
          <a:prstGeom prst="rect">
            <a:avLst/>
          </a:prstGeom>
        </p:spPr>
        <p:txBody>
          <a:bodyPr vert="horz" lIns="0" tIns="0" rIns="0" bIns="108000" rtlCol="0" anchor="b" anchorCtr="0">
            <a:normAutofit/>
          </a:bodyPr>
          <a:lstStyle>
            <a:lvl1pPr>
              <a:spcAft>
                <a:spcPts val="0"/>
              </a:spcAft>
              <a:defRPr spc="-133"/>
            </a:lvl1pPr>
          </a:lstStyle>
          <a:p>
            <a:r>
              <a:rPr lang="en-US" dirty="0" smtClean="0"/>
              <a:t>CLICK TO EDIT MASTER TITLE STYLE</a:t>
            </a:r>
            <a:endParaRPr lang="en-US" dirty="0"/>
          </a:p>
        </p:txBody>
      </p:sp>
      <p:sp>
        <p:nvSpPr>
          <p:cNvPr id="9" name="Text Placeholder 4"/>
          <p:cNvSpPr>
            <a:spLocks noGrp="1"/>
          </p:cNvSpPr>
          <p:nvPr>
            <p:ph type="body" sz="quarter" idx="11" hasCustomPrompt="1"/>
          </p:nvPr>
        </p:nvSpPr>
        <p:spPr>
          <a:xfrm>
            <a:off x="389917" y="3051827"/>
            <a:ext cx="3325284" cy="3252732"/>
          </a:xfrm>
        </p:spPr>
        <p:txBody>
          <a:bodyPr tIns="144000" anchor="t" anchorCtr="0">
            <a:normAutofit/>
          </a:bodyPr>
          <a:lstStyle>
            <a:lvl1pPr marL="359991" indent="-359991">
              <a:spcAft>
                <a:spcPts val="800"/>
              </a:spcAft>
              <a:buClrTx/>
              <a:buSzPct val="100000"/>
              <a:buFont typeface="Arial"/>
              <a:buChar char="•"/>
              <a:defRPr sz="2133" cap="none" baseline="0">
                <a:solidFill>
                  <a:schemeClr val="bg1"/>
                </a:solidFill>
              </a:defRPr>
            </a:lvl1pPr>
          </a:lstStyle>
          <a:p>
            <a:pPr lvl="0"/>
            <a:r>
              <a:rPr lang="en-US" dirty="0" smtClean="0"/>
              <a:t>CLICK TO ADD BULLET POINTS</a:t>
            </a:r>
            <a:endParaRPr lang="en-US" dirty="0"/>
          </a:p>
        </p:txBody>
      </p:sp>
      <p:cxnSp>
        <p:nvCxnSpPr>
          <p:cNvPr id="8" name="Straight Connector 7"/>
          <p:cNvCxnSpPr/>
          <p:nvPr/>
        </p:nvCxnSpPr>
        <p:spPr>
          <a:xfrm flipV="1">
            <a:off x="388800" y="3051825"/>
            <a:ext cx="3326544" cy="3"/>
          </a:xfrm>
          <a:prstGeom prst="line">
            <a:avLst/>
          </a:prstGeom>
          <a:ln>
            <a:solidFill>
              <a:srgbClr val="ED8B17"/>
            </a:solidFill>
          </a:ln>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12"/>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1632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With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Content Placeholder 2"/>
          <p:cNvSpPr>
            <a:spLocks noGrp="1"/>
          </p:cNvSpPr>
          <p:nvPr>
            <p:ph idx="1"/>
          </p:nvPr>
        </p:nvSpPr>
        <p:spPr>
          <a:xfrm>
            <a:off x="963084" y="1425400"/>
            <a:ext cx="10363200" cy="4099989"/>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1"/>
          <p:cNvSpPr>
            <a:spLocks noGrp="1"/>
          </p:cNvSpPr>
          <p:nvPr>
            <p:ph type="title"/>
          </p:nvPr>
        </p:nvSpPr>
        <p:spPr>
          <a:xfrm>
            <a:off x="963084" y="561403"/>
            <a:ext cx="10363200" cy="720000"/>
          </a:xfrm>
        </p:spPr>
        <p:txBody>
          <a:bodyPr bIns="36000" anchor="b" anchorCtr="0">
            <a:normAutofit/>
          </a:bodyPr>
          <a:lstStyle>
            <a:lvl1pPr algn="l">
              <a:defRPr sz="3200" b="1" cap="all" spc="-133">
                <a:solidFill>
                  <a:srgbClr val="0033A0"/>
                </a:solidFill>
              </a:defRPr>
            </a:lvl1pPr>
          </a:lstStyle>
          <a:p>
            <a:r>
              <a:rPr lang="en-US" smtClean="0"/>
              <a:t>Click to edit Master title style</a:t>
            </a:r>
            <a:endParaRPr lang="en-US" dirty="0"/>
          </a:p>
        </p:txBody>
      </p:sp>
      <p:cxnSp>
        <p:nvCxnSpPr>
          <p:cNvPr id="9" name="Straight Connector 8"/>
          <p:cNvCxnSpPr/>
          <p:nvPr/>
        </p:nvCxnSpPr>
        <p:spPr>
          <a:xfrm>
            <a:off x="963086" y="1281403"/>
            <a:ext cx="11228916"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11" name="Slide Number Placeholder 5"/>
          <p:cNvSpPr>
            <a:spLocks noGrp="1"/>
          </p:cNvSpPr>
          <p:nvPr>
            <p:ph type="sldNum" sz="quarter" idx="12"/>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50208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With Logo - No line">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Content Placeholder 2"/>
          <p:cNvSpPr>
            <a:spLocks noGrp="1"/>
          </p:cNvSpPr>
          <p:nvPr>
            <p:ph idx="1"/>
          </p:nvPr>
        </p:nvSpPr>
        <p:spPr>
          <a:xfrm>
            <a:off x="963084" y="1425402"/>
            <a:ext cx="10363200" cy="4077709"/>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1"/>
          <p:cNvSpPr>
            <a:spLocks noGrp="1"/>
          </p:cNvSpPr>
          <p:nvPr>
            <p:ph type="title"/>
          </p:nvPr>
        </p:nvSpPr>
        <p:spPr>
          <a:xfrm>
            <a:off x="963084" y="561403"/>
            <a:ext cx="10363200" cy="720000"/>
          </a:xfrm>
        </p:spPr>
        <p:txBody>
          <a:bodyPr bIns="36000" anchor="b" anchorCtr="0">
            <a:normAutofit/>
          </a:bodyPr>
          <a:lstStyle>
            <a:lvl1pPr algn="l">
              <a:defRPr sz="3200" b="1" cap="all">
                <a:solidFill>
                  <a:srgbClr val="0033A0"/>
                </a:solidFill>
              </a:defRPr>
            </a:lvl1pPr>
          </a:lstStyle>
          <a:p>
            <a:r>
              <a:rPr lang="en-US" smtClean="0"/>
              <a:t>Click to edit Master title style</a:t>
            </a:r>
            <a:endParaRPr lang="en-US" dirty="0"/>
          </a:p>
        </p:txBody>
      </p:sp>
      <p:sp>
        <p:nvSpPr>
          <p:cNvPr id="9" name="Footer Placeholder 4"/>
          <p:cNvSpPr txBox="1">
            <a:spLocks/>
          </p:cNvSpPr>
          <p:nvPr/>
        </p:nvSpPr>
        <p:spPr>
          <a:xfrm>
            <a:off x="6849659" y="6506186"/>
            <a:ext cx="2742191" cy="202911"/>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200" dirty="0" smtClean="0">
                <a:solidFill>
                  <a:srgbClr val="898D8D"/>
                </a:solidFill>
              </a:rPr>
              <a:t>Affiliated with  •  Affilié à</a:t>
            </a:r>
            <a:endParaRPr lang="en-US" sz="1200" dirty="0">
              <a:solidFill>
                <a:srgbClr val="898D8D"/>
              </a:solidFill>
            </a:endParaRPr>
          </a:p>
        </p:txBody>
      </p:sp>
      <p:sp>
        <p:nvSpPr>
          <p:cNvPr id="11" name="Slide Number Placeholder 5"/>
          <p:cNvSpPr>
            <a:spLocks noGrp="1"/>
          </p:cNvSpPr>
          <p:nvPr>
            <p:ph type="sldNum" sz="quarter" idx="12"/>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0053" y="6356453"/>
            <a:ext cx="1174668" cy="314183"/>
          </a:xfrm>
          <a:prstGeom prst="rect">
            <a:avLst/>
          </a:prstGeom>
        </p:spPr>
      </p:pic>
    </p:spTree>
    <p:extLst>
      <p:ext uri="{BB962C8B-B14F-4D97-AF65-F5344CB8AC3E}">
        <p14:creationId xmlns:p14="http://schemas.microsoft.com/office/powerpoint/2010/main" val="243370840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de by Side - With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8" name="Content Placeholder 2"/>
          <p:cNvSpPr>
            <a:spLocks noGrp="1"/>
          </p:cNvSpPr>
          <p:nvPr>
            <p:ph idx="1"/>
          </p:nvPr>
        </p:nvSpPr>
        <p:spPr>
          <a:xfrm>
            <a:off x="963083" y="1425401"/>
            <a:ext cx="5040000" cy="4111129"/>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1"/>
          <p:cNvSpPr>
            <a:spLocks noGrp="1"/>
          </p:cNvSpPr>
          <p:nvPr>
            <p:ph type="title"/>
          </p:nvPr>
        </p:nvSpPr>
        <p:spPr>
          <a:xfrm>
            <a:off x="963084" y="561403"/>
            <a:ext cx="10363200" cy="720000"/>
          </a:xfrm>
        </p:spPr>
        <p:txBody>
          <a:bodyPr bIns="36000" anchor="b" anchorCtr="0">
            <a:normAutofit/>
          </a:bodyPr>
          <a:lstStyle>
            <a:lvl1pPr algn="l">
              <a:defRPr sz="3200" b="1" cap="all">
                <a:solidFill>
                  <a:srgbClr val="0033A0"/>
                </a:solidFill>
              </a:defRPr>
            </a:lvl1pPr>
          </a:lstStyle>
          <a:p>
            <a:r>
              <a:rPr lang="en-US" smtClean="0"/>
              <a:t>Click to edit Master title style</a:t>
            </a:r>
            <a:endParaRPr lang="en-US" dirty="0"/>
          </a:p>
        </p:txBody>
      </p:sp>
      <p:cxnSp>
        <p:nvCxnSpPr>
          <p:cNvPr id="9" name="Straight Connector 8"/>
          <p:cNvCxnSpPr/>
          <p:nvPr/>
        </p:nvCxnSpPr>
        <p:spPr>
          <a:xfrm>
            <a:off x="963086" y="1281403"/>
            <a:ext cx="11228916"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2"/>
          <p:cNvSpPr>
            <a:spLocks noGrp="1"/>
          </p:cNvSpPr>
          <p:nvPr>
            <p:ph idx="13"/>
          </p:nvPr>
        </p:nvSpPr>
        <p:spPr>
          <a:xfrm>
            <a:off x="6286284" y="1428761"/>
            <a:ext cx="5040000" cy="4544425"/>
          </a:xfrm>
        </p:spPr>
        <p:txBody>
          <a:bodyPr/>
          <a:lstStyle>
            <a:lvl1pPr>
              <a:defRPr>
                <a:solidFill>
                  <a:schemeClr val="tx1"/>
                </a:solidFill>
              </a:defRPr>
            </a:lvl1pPr>
            <a:lvl2pPr>
              <a:defRPr>
                <a:solidFill>
                  <a:schemeClr val="tx1"/>
                </a:solidFill>
              </a:defRPr>
            </a:lvl2pPr>
            <a:lvl3pPr>
              <a:buClr>
                <a:srgbClr val="78BE20"/>
              </a:buClr>
              <a:defRPr>
                <a:solidFill>
                  <a:schemeClr val="tx1"/>
                </a:solidFill>
              </a:defRPr>
            </a:lvl3pPr>
            <a:lvl4pPr>
              <a:buClr>
                <a:srgbClr val="ED8B00"/>
              </a:buClr>
              <a:defRPr>
                <a:solidFill>
                  <a:schemeClr val="tx1"/>
                </a:solidFill>
              </a:defRPr>
            </a:lvl4pPr>
            <a:lvl5pPr>
              <a:buClr>
                <a:srgbClr val="B9D3DC"/>
              </a:buCl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Footer Placeholder 4"/>
          <p:cNvSpPr txBox="1">
            <a:spLocks/>
          </p:cNvSpPr>
          <p:nvPr/>
        </p:nvSpPr>
        <p:spPr>
          <a:xfrm>
            <a:off x="6849659" y="6506186"/>
            <a:ext cx="2742191" cy="202911"/>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200" dirty="0" smtClean="0">
                <a:solidFill>
                  <a:srgbClr val="898D8D"/>
                </a:solidFill>
              </a:rPr>
              <a:t>Affiliated with  •  Affilié à</a:t>
            </a:r>
            <a:endParaRPr lang="en-US" sz="1200" dirty="0">
              <a:solidFill>
                <a:srgbClr val="898D8D"/>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0053" y="6356453"/>
            <a:ext cx="1174668" cy="314183"/>
          </a:xfrm>
          <a:prstGeom prst="rect">
            <a:avLst/>
          </a:prstGeom>
        </p:spPr>
      </p:pic>
    </p:spTree>
    <p:extLst>
      <p:ext uri="{BB962C8B-B14F-4D97-AF65-F5344CB8AC3E}">
        <p14:creationId xmlns:p14="http://schemas.microsoft.com/office/powerpoint/2010/main" val="170500787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with title and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963084" y="561403"/>
            <a:ext cx="10363200" cy="720000"/>
          </a:xfrm>
        </p:spPr>
        <p:txBody>
          <a:bodyPr bIns="36000" anchor="b" anchorCtr="0">
            <a:normAutofit/>
          </a:bodyPr>
          <a:lstStyle>
            <a:lvl1pPr algn="l">
              <a:defRPr sz="3200" b="1" cap="all">
                <a:solidFill>
                  <a:srgbClr val="0033A0"/>
                </a:solidFill>
              </a:defRPr>
            </a:lvl1pPr>
          </a:lstStyle>
          <a:p>
            <a:r>
              <a:rPr lang="en-US" smtClean="0"/>
              <a:t>Click to edit Master title style</a:t>
            </a:r>
            <a:endParaRPr lang="en-US" dirty="0"/>
          </a:p>
        </p:txBody>
      </p:sp>
      <p:cxnSp>
        <p:nvCxnSpPr>
          <p:cNvPr id="11" name="Straight Connector 10"/>
          <p:cNvCxnSpPr/>
          <p:nvPr/>
        </p:nvCxnSpPr>
        <p:spPr>
          <a:xfrm>
            <a:off x="963086" y="1281403"/>
            <a:ext cx="11228916" cy="0"/>
          </a:xfrm>
          <a:prstGeom prst="line">
            <a:avLst/>
          </a:prstGeom>
          <a:ln>
            <a:solidFill>
              <a:srgbClr val="ED8B00"/>
            </a:solidFill>
          </a:ln>
          <a:effectLst/>
        </p:spPr>
        <p:style>
          <a:lnRef idx="2">
            <a:schemeClr val="accent1"/>
          </a:lnRef>
          <a:fillRef idx="0">
            <a:schemeClr val="accent1"/>
          </a:fillRef>
          <a:effectRef idx="1">
            <a:schemeClr val="accent1"/>
          </a:effectRef>
          <a:fontRef idx="minor">
            <a:schemeClr val="tx1"/>
          </a:fontRef>
        </p:style>
      </p:cxnSp>
      <p:sp>
        <p:nvSpPr>
          <p:cNvPr id="8" name="Footer Placeholder 4"/>
          <p:cNvSpPr txBox="1">
            <a:spLocks/>
          </p:cNvSpPr>
          <p:nvPr/>
        </p:nvSpPr>
        <p:spPr>
          <a:xfrm>
            <a:off x="6849659" y="6506186"/>
            <a:ext cx="2742191" cy="202911"/>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200" dirty="0" smtClean="0">
                <a:solidFill>
                  <a:srgbClr val="898D8D"/>
                </a:solidFill>
              </a:rPr>
              <a:t>Affiliated with  •  Affilié à</a:t>
            </a:r>
            <a:endParaRPr lang="en-US" sz="1200" dirty="0">
              <a:solidFill>
                <a:srgbClr val="898D8D"/>
              </a:solidFill>
            </a:endParaRPr>
          </a:p>
        </p:txBody>
      </p:sp>
      <p:sp>
        <p:nvSpPr>
          <p:cNvPr id="9" name="Slide Number Placeholder 5"/>
          <p:cNvSpPr>
            <a:spLocks noGrp="1"/>
          </p:cNvSpPr>
          <p:nvPr>
            <p:ph type="sldNum" sz="quarter" idx="12"/>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0053" y="6356453"/>
            <a:ext cx="1174668" cy="314183"/>
          </a:xfrm>
          <a:prstGeom prst="rect">
            <a:avLst/>
          </a:prstGeom>
        </p:spPr>
      </p:pic>
    </p:spTree>
    <p:extLst>
      <p:ext uri="{BB962C8B-B14F-4D97-AF65-F5344CB8AC3E}">
        <p14:creationId xmlns:p14="http://schemas.microsoft.com/office/powerpoint/2010/main" val="38376699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lank with Logo">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Footer Placeholder 4"/>
          <p:cNvSpPr txBox="1">
            <a:spLocks/>
          </p:cNvSpPr>
          <p:nvPr/>
        </p:nvSpPr>
        <p:spPr>
          <a:xfrm>
            <a:off x="6849659" y="6506186"/>
            <a:ext cx="2742191" cy="202911"/>
          </a:xfrm>
          <a:prstGeom prst="rect">
            <a:avLst/>
          </a:prstGeom>
        </p:spPr>
        <p:txBody>
          <a:bodyPr vert="horz" lIns="0" tIns="0" rIns="0" bIns="0" rtlCol="0" anchor="t" anchorCtr="0"/>
          <a:lstStyle>
            <a:defPPr>
              <a:defRPr lang="en-US"/>
            </a:defPPr>
            <a:lvl1pPr marL="0" marR="0" indent="0" algn="l" defTabSz="457200" rtl="0" eaLnBrk="1" fontAlgn="auto" latinLnBrk="0" hangingPunct="1">
              <a:lnSpc>
                <a:spcPct val="100000"/>
              </a:lnSpc>
              <a:spcBef>
                <a:spcPts val="0"/>
              </a:spcBef>
              <a:spcAft>
                <a:spcPts val="0"/>
              </a:spcAft>
              <a:buClrTx/>
              <a:buSzTx/>
              <a:buFontTx/>
              <a:buNone/>
              <a:tabLst/>
              <a:defRPr sz="1000" b="0" i="0" kern="1200">
                <a:solidFill>
                  <a:schemeClr val="tx1">
                    <a:lumMod val="75000"/>
                  </a:schemeClr>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1200" dirty="0" smtClean="0">
                <a:solidFill>
                  <a:srgbClr val="898D8D"/>
                </a:solidFill>
              </a:rPr>
              <a:t>Affiliated with  •  Affilié à</a:t>
            </a:r>
            <a:endParaRPr lang="en-US" sz="1200" dirty="0">
              <a:solidFill>
                <a:srgbClr val="898D8D"/>
              </a:solidFill>
            </a:endParaRPr>
          </a:p>
        </p:txBody>
      </p:sp>
      <p:sp>
        <p:nvSpPr>
          <p:cNvPr id="6" name="Slide Number Placeholder 5"/>
          <p:cNvSpPr>
            <a:spLocks noGrp="1"/>
          </p:cNvSpPr>
          <p:nvPr>
            <p:ph type="sldNum" sz="quarter" idx="12"/>
          </p:nvPr>
        </p:nvSpPr>
        <p:spPr>
          <a:xfrm>
            <a:off x="11040801" y="6315654"/>
            <a:ext cx="944329" cy="488471"/>
          </a:xfrm>
        </p:spPr>
        <p:txBody>
          <a:bodyPr/>
          <a:lstStyle>
            <a:lvl1pPr>
              <a:defRPr>
                <a:solidFill>
                  <a:srgbClr val="0033A0"/>
                </a:solidFill>
              </a:defRPr>
            </a:lvl1pPr>
          </a:lstStyle>
          <a:p>
            <a:fld id="{D57F1E4F-1CFF-5643-939E-217C01CDF565}" type="slidenum">
              <a:rPr lang="en-US" smtClean="0"/>
              <a:pPr/>
              <a:t>‹#›</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0053" y="6356453"/>
            <a:ext cx="1174668" cy="314183"/>
          </a:xfrm>
          <a:prstGeom prst="rect">
            <a:avLst/>
          </a:prstGeom>
        </p:spPr>
      </p:pic>
    </p:spTree>
    <p:extLst>
      <p:ext uri="{BB962C8B-B14F-4D97-AF65-F5344CB8AC3E}">
        <p14:creationId xmlns:p14="http://schemas.microsoft.com/office/powerpoint/2010/main" val="32782350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8"/>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800" y="1139613"/>
            <a:ext cx="3326544" cy="898708"/>
          </a:xfrm>
          <a:prstGeom prst="rect">
            <a:avLst/>
          </a:prstGeom>
        </p:spPr>
        <p:txBody>
          <a:bodyPr vert="horz" lIns="0" tIns="0" rIns="0" bIns="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608000" y="550800"/>
            <a:ext cx="7160155" cy="4517080"/>
          </a:xfrm>
          <a:prstGeom prst="rect">
            <a:avLst/>
          </a:prstGeom>
        </p:spPr>
        <p:txBody>
          <a:bodyPr vert="horz" lIns="0" tIns="45720" rIns="0" bIns="0" rtlCol="0">
            <a:normAutofit/>
          </a:bodyPr>
          <a:lstStyle/>
          <a:p>
            <a:pPr lvl="0"/>
            <a:r>
              <a:rPr lang="en-US" dirty="0" smtClean="0"/>
              <a:t>Click to edit Master text styles</a:t>
            </a:r>
          </a:p>
          <a:p>
            <a:pPr lvl="1"/>
            <a:r>
              <a:rPr lang="en-US" dirty="0" smtClean="0"/>
              <a:t>Second level</a:t>
            </a:r>
          </a:p>
        </p:txBody>
      </p:sp>
      <p:sp>
        <p:nvSpPr>
          <p:cNvPr id="6" name="Slide Number Placeholder 5"/>
          <p:cNvSpPr>
            <a:spLocks noGrp="1"/>
          </p:cNvSpPr>
          <p:nvPr>
            <p:ph type="sldNum" sz="quarter" idx="4"/>
          </p:nvPr>
        </p:nvSpPr>
        <p:spPr>
          <a:xfrm>
            <a:off x="11040801" y="6315654"/>
            <a:ext cx="944329" cy="488471"/>
          </a:xfrm>
          <a:prstGeom prst="rect">
            <a:avLst/>
          </a:prstGeom>
        </p:spPr>
        <p:txBody>
          <a:bodyPr vert="horz" lIns="91440" tIns="46800" rIns="91440" bIns="45720" rtlCol="0" anchor="ctr"/>
          <a:lstStyle>
            <a:lvl1pPr algn="r">
              <a:defRPr sz="1600" b="1" i="0">
                <a:solidFill>
                  <a:srgbClr val="0033A0"/>
                </a:solidFill>
                <a:latin typeface="Arial"/>
                <a:cs typeface="Aria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3837992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8" r:id="rId16"/>
  </p:sldLayoutIdLst>
  <p:timing>
    <p:tnLst>
      <p:par>
        <p:cTn id="1" dur="indefinite" restart="never" nodeType="tmRoot"/>
      </p:par>
    </p:tnLst>
  </p:timing>
  <p:hf hdr="0" ftr="0" dt="0"/>
  <p:txStyles>
    <p:titleStyle>
      <a:lvl1pPr algn="l" defTabSz="609585" rtl="0" eaLnBrk="1" latinLnBrk="0" hangingPunct="1">
        <a:lnSpc>
          <a:spcPct val="80000"/>
        </a:lnSpc>
        <a:spcBef>
          <a:spcPct val="0"/>
        </a:spcBef>
        <a:buNone/>
        <a:defRPr sz="3200" b="1" i="0" kern="1200" cap="all" spc="-133">
          <a:solidFill>
            <a:schemeClr val="bg1"/>
          </a:solidFill>
          <a:latin typeface="Arial"/>
          <a:ea typeface="+mj-ea"/>
          <a:cs typeface="Arial"/>
        </a:defRPr>
      </a:lvl1pPr>
    </p:titleStyle>
    <p:bodyStyle>
      <a:lvl1pPr marL="383990" indent="-383990" algn="l" defTabSz="609585" rtl="0" eaLnBrk="1" latinLnBrk="0" hangingPunct="1">
        <a:spcBef>
          <a:spcPts val="0"/>
        </a:spcBef>
        <a:spcAft>
          <a:spcPts val="1600"/>
        </a:spcAft>
        <a:buClr>
          <a:srgbClr val="0033A0"/>
        </a:buClr>
        <a:buSzPct val="70000"/>
        <a:buFont typeface="Lucida Grande"/>
        <a:buChar char="▶"/>
        <a:defRPr sz="2400" b="0" i="0" kern="1200" spc="0">
          <a:solidFill>
            <a:schemeClr val="tx1"/>
          </a:solidFill>
          <a:latin typeface="Arial"/>
          <a:ea typeface="+mn-ea"/>
          <a:cs typeface="Arial"/>
        </a:defRPr>
      </a:lvl1pPr>
      <a:lvl2pPr marL="719649" indent="-287993" algn="l" defTabSz="609585" rtl="0" eaLnBrk="1" latinLnBrk="0" hangingPunct="1">
        <a:spcBef>
          <a:spcPts val="0"/>
        </a:spcBef>
        <a:spcAft>
          <a:spcPts val="1600"/>
        </a:spcAft>
        <a:buClr>
          <a:srgbClr val="00B2A9"/>
        </a:buClr>
        <a:buSzPct val="100000"/>
        <a:buFont typeface="Arial"/>
        <a:buChar char="•"/>
        <a:defRPr sz="2133" b="0" i="0" kern="1200">
          <a:solidFill>
            <a:schemeClr val="tx1"/>
          </a:solidFill>
          <a:latin typeface="Arial"/>
          <a:ea typeface="+mn-ea"/>
          <a:cs typeface="Arial"/>
        </a:defRPr>
      </a:lvl2pPr>
      <a:lvl3pPr marL="1523962" indent="-304792" algn="l" defTabSz="609585" rtl="0" eaLnBrk="1" latinLnBrk="0" hangingPunct="1">
        <a:spcBef>
          <a:spcPts val="0"/>
        </a:spcBef>
        <a:spcAft>
          <a:spcPts val="1600"/>
        </a:spcAft>
        <a:buClr>
          <a:schemeClr val="tx2">
            <a:lumMod val="40000"/>
            <a:lumOff val="60000"/>
          </a:schemeClr>
        </a:buClr>
        <a:buFont typeface="Lucida Grande"/>
        <a:buChar char="-"/>
        <a:defRPr sz="1867" b="0" i="0" kern="1200">
          <a:solidFill>
            <a:schemeClr val="tx1"/>
          </a:solidFill>
          <a:latin typeface="Arial"/>
          <a:ea typeface="+mn-ea"/>
          <a:cs typeface="Arial"/>
        </a:defRPr>
      </a:lvl3pPr>
      <a:lvl4pPr marL="2133547" indent="-304792" algn="l" defTabSz="609585" rtl="0" eaLnBrk="1" latinLnBrk="0" hangingPunct="1">
        <a:spcBef>
          <a:spcPts val="0"/>
        </a:spcBef>
        <a:spcAft>
          <a:spcPts val="1600"/>
        </a:spcAft>
        <a:buClrTx/>
        <a:buSzPct val="133000"/>
        <a:buFont typeface="Wingdings" charset="2"/>
        <a:buChar char="§"/>
        <a:defRPr sz="1600" b="0" i="0" kern="1200">
          <a:solidFill>
            <a:schemeClr val="tx1"/>
          </a:solidFill>
          <a:latin typeface="Arial"/>
          <a:ea typeface="+mn-ea"/>
          <a:cs typeface="Arial"/>
        </a:defRPr>
      </a:lvl4pPr>
      <a:lvl5pPr marL="2743131" indent="-304792" algn="l" defTabSz="609585" rtl="0" eaLnBrk="1" latinLnBrk="0" hangingPunct="1">
        <a:spcBef>
          <a:spcPts val="0"/>
        </a:spcBef>
        <a:spcAft>
          <a:spcPts val="1600"/>
        </a:spcAft>
        <a:buClr>
          <a:schemeClr val="bg1">
            <a:lumMod val="75000"/>
          </a:schemeClr>
        </a:buClr>
        <a:buSzPct val="75000"/>
        <a:buFont typeface="Wingdings" charset="2"/>
        <a:buChar char="u"/>
        <a:defRPr sz="1333" b="0" i="0" kern="1200">
          <a:solidFill>
            <a:schemeClr val="tx1"/>
          </a:solidFill>
          <a:latin typeface="Arial"/>
          <a:ea typeface="+mn-ea"/>
          <a:cs typeface="Arial"/>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GB" sz="2800" smtClean="0"/>
              <a:t>The CONSORT extension for Stepped-Wedge Cluster Randomised Trials </a:t>
            </a:r>
            <a:endParaRPr lang="en-CA" sz="2800" dirty="0"/>
          </a:p>
        </p:txBody>
      </p:sp>
      <p:sp>
        <p:nvSpPr>
          <p:cNvPr id="4" name="Subtitle 3"/>
          <p:cNvSpPr>
            <a:spLocks noGrp="1"/>
          </p:cNvSpPr>
          <p:nvPr>
            <p:ph type="subTitle" idx="1"/>
          </p:nvPr>
        </p:nvSpPr>
        <p:spPr/>
        <p:txBody>
          <a:bodyPr/>
          <a:lstStyle/>
          <a:p>
            <a:r>
              <a:rPr lang="en-GB" dirty="0" smtClean="0"/>
              <a:t>A summary of salient items</a:t>
            </a:r>
            <a:endParaRPr lang="en-GB" dirty="0"/>
          </a:p>
        </p:txBody>
      </p:sp>
      <p:sp>
        <p:nvSpPr>
          <p:cNvPr id="5" name="Text Placeholder 4"/>
          <p:cNvSpPr>
            <a:spLocks noGrp="1"/>
          </p:cNvSpPr>
          <p:nvPr>
            <p:ph type="body" sz="quarter" idx="10"/>
          </p:nvPr>
        </p:nvSpPr>
        <p:spPr/>
        <p:txBody>
          <a:bodyPr/>
          <a:lstStyle/>
          <a:p>
            <a:r>
              <a:rPr lang="en-US" smtClean="0"/>
              <a:t>SCT Portland USA</a:t>
            </a:r>
            <a:endParaRPr lang="en-CA" dirty="0"/>
          </a:p>
        </p:txBody>
      </p:sp>
      <p:sp>
        <p:nvSpPr>
          <p:cNvPr id="6" name="Text Placeholder 5"/>
          <p:cNvSpPr>
            <a:spLocks noGrp="1"/>
          </p:cNvSpPr>
          <p:nvPr>
            <p:ph type="body" sz="quarter" idx="11"/>
          </p:nvPr>
        </p:nvSpPr>
        <p:spPr/>
        <p:txBody>
          <a:bodyPr/>
          <a:lstStyle/>
          <a:p>
            <a:r>
              <a:rPr lang="en-CA" smtClean="0"/>
              <a:t>May, 2018</a:t>
            </a:r>
            <a:endParaRPr lang="en-CA"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6575" y="193804"/>
            <a:ext cx="495300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 y="5670679"/>
            <a:ext cx="495300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57913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3a trial design: Example </a:t>
            </a:r>
            <a:endParaRPr lang="en-GB" dirty="0"/>
          </a:p>
        </p:txBody>
      </p:sp>
      <p:sp>
        <p:nvSpPr>
          <p:cNvPr id="3" name="Content Placeholder 2"/>
          <p:cNvSpPr>
            <a:spLocks noGrp="1"/>
          </p:cNvSpPr>
          <p:nvPr>
            <p:ph idx="1"/>
          </p:nvPr>
        </p:nvSpPr>
        <p:spPr/>
        <p:txBody>
          <a:bodyPr>
            <a:normAutofit fontScale="92500"/>
          </a:bodyPr>
          <a:lstStyle/>
          <a:p>
            <a:r>
              <a:rPr lang="en-GB" dirty="0" smtClean="0"/>
              <a:t>“This </a:t>
            </a:r>
            <a:r>
              <a:rPr lang="en-GB" dirty="0"/>
              <a:t>study will use a </a:t>
            </a:r>
            <a:r>
              <a:rPr lang="en-GB" i="1" dirty="0">
                <a:solidFill>
                  <a:srgbClr val="FF0000"/>
                </a:solidFill>
              </a:rPr>
              <a:t>closed cohort </a:t>
            </a:r>
            <a:r>
              <a:rPr lang="en-GB" dirty="0"/>
              <a:t>stepped wedge cluster randomised design, which involves a sequential crossover of clusters from the control to the intervention arm, so that every cluster begins in the control condition and eventually receives the intervention, with the order of crossover randomly determined. The study will be conducted in </a:t>
            </a:r>
            <a:r>
              <a:rPr lang="en-GB" dirty="0">
                <a:solidFill>
                  <a:srgbClr val="FF0000"/>
                </a:solidFill>
              </a:rPr>
              <a:t>four rural villages</a:t>
            </a:r>
            <a:r>
              <a:rPr lang="en-GB" dirty="0"/>
              <a:t>…At the start of the study period, baseline (T0) demographic and health data will be collected from each consenting household and baseline hygiene education will be provided. …The second (T1) health survey will start 4 weeks after the initiation of piped untreated river water supply to evaluate the impact of hygiene education combined with improved water quantity compared with baseline (T0). RBF-treated water (intervention arm) will then be sequentially introduced to each village in random order at </a:t>
            </a:r>
            <a:r>
              <a:rPr lang="en-GB" dirty="0">
                <a:solidFill>
                  <a:srgbClr val="FF0000"/>
                </a:solidFill>
              </a:rPr>
              <a:t>12-week intervals </a:t>
            </a:r>
            <a:r>
              <a:rPr lang="en-GB" dirty="0"/>
              <a:t>(T2–T5), with health surveys performed 4 weeks after the implementation of the intervention to assess the additional effects of improved water </a:t>
            </a:r>
            <a:r>
              <a:rPr lang="en-GB" dirty="0" smtClean="0"/>
              <a:t>quality” </a:t>
            </a:r>
            <a:r>
              <a:rPr lang="en-GB" dirty="0"/>
              <a:t>[Riverbank Filtration Trial, Figure 2]</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38203964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3a trial design: Example </a:t>
            </a: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96721" y="1718268"/>
            <a:ext cx="9877529" cy="419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90919" y="6201621"/>
            <a:ext cx="11280204" cy="646331"/>
          </a:xfrm>
          <a:prstGeom prst="rect">
            <a:avLst/>
          </a:prstGeom>
          <a:noFill/>
        </p:spPr>
        <p:txBody>
          <a:bodyPr wrap="none" rtlCol="0">
            <a:spAutoFit/>
          </a:bodyPr>
          <a:lstStyle/>
          <a:p>
            <a:r>
              <a:rPr lang="en-GB" sz="1200" dirty="0"/>
              <a:t>Taken from Figure 2 in McGuinness SL, O'Toole JE, </a:t>
            </a:r>
            <a:r>
              <a:rPr lang="en-GB" sz="1200" dirty="0" err="1"/>
              <a:t>Boving</a:t>
            </a:r>
            <a:r>
              <a:rPr lang="en-GB" sz="1200" dirty="0"/>
              <a:t> TB, Forbes AB, Sinclair M, </a:t>
            </a:r>
            <a:r>
              <a:rPr lang="en-GB" sz="1200" dirty="0" err="1"/>
              <a:t>Gautam</a:t>
            </a:r>
            <a:r>
              <a:rPr lang="en-GB" sz="1200" dirty="0"/>
              <a:t> SK, </a:t>
            </a:r>
            <a:r>
              <a:rPr lang="en-GB" sz="1200" dirty="0" err="1"/>
              <a:t>Leder</a:t>
            </a:r>
            <a:r>
              <a:rPr lang="en-GB" sz="1200" dirty="0"/>
              <a:t>  K. Protocol for a cluster randomised stepped wedge </a:t>
            </a:r>
            <a:r>
              <a:rPr lang="en-GB" sz="1200" dirty="0" smtClean="0"/>
              <a:t>trial</a:t>
            </a:r>
          </a:p>
          <a:p>
            <a:r>
              <a:rPr lang="en-GB" sz="1200" dirty="0" smtClean="0"/>
              <a:t> </a:t>
            </a:r>
            <a:r>
              <a:rPr lang="en-GB" sz="1200" dirty="0"/>
              <a:t>assessing the impact of  a community-level hygiene intervention and a water intervention using riverbank filtration technology on diarrhoeal prevalence in India. </a:t>
            </a:r>
            <a:endParaRPr lang="en-GB" sz="1200" dirty="0" smtClean="0"/>
          </a:p>
          <a:p>
            <a:r>
              <a:rPr lang="en-GB" sz="1200" dirty="0" smtClean="0"/>
              <a:t>BMJ </a:t>
            </a:r>
            <a:r>
              <a:rPr lang="en-GB" sz="1200" dirty="0"/>
              <a:t>Open. 2017 Mar 17;7(3):</a:t>
            </a:r>
            <a:r>
              <a:rPr lang="en-GB" sz="1200" dirty="0" smtClean="0"/>
              <a:t>e015036</a:t>
            </a:r>
            <a:endParaRPr lang="en-GB" dirty="0"/>
          </a:p>
        </p:txBody>
      </p:sp>
    </p:spTree>
    <p:extLst>
      <p:ext uri="{BB962C8B-B14F-4D97-AF65-F5344CB8AC3E}">
        <p14:creationId xmlns:p14="http://schemas.microsoft.com/office/powerpoint/2010/main" val="8638614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7 sample size</a:t>
            </a:r>
            <a:endParaRPr lang="en-GB" dirty="0"/>
          </a:p>
        </p:txBody>
      </p:sp>
      <p:sp>
        <p:nvSpPr>
          <p:cNvPr id="3" name="Content Placeholder 2"/>
          <p:cNvSpPr>
            <a:spLocks noGrp="1"/>
          </p:cNvSpPr>
          <p:nvPr>
            <p:ph idx="1"/>
          </p:nvPr>
        </p:nvSpPr>
        <p:spPr/>
        <p:txBody>
          <a:bodyPr/>
          <a:lstStyle/>
          <a:p>
            <a:pPr marL="0" indent="0">
              <a:buNone/>
            </a:pPr>
            <a:r>
              <a:rPr lang="en-GB" dirty="0"/>
              <a:t>How sample size was determined. Method of calculation and relevant parameters with sufficient detail so the calculation can be </a:t>
            </a:r>
            <a:r>
              <a:rPr lang="en-GB" dirty="0">
                <a:solidFill>
                  <a:srgbClr val="FF0000"/>
                </a:solidFill>
              </a:rPr>
              <a:t>replicated</a:t>
            </a:r>
            <a:r>
              <a:rPr lang="en-GB" dirty="0"/>
              <a:t>. </a:t>
            </a:r>
            <a:r>
              <a:rPr lang="en-GB" dirty="0">
                <a:solidFill>
                  <a:srgbClr val="FF0000"/>
                </a:solidFill>
              </a:rPr>
              <a:t>Assumptions</a:t>
            </a:r>
            <a:r>
              <a:rPr lang="en-GB" dirty="0"/>
              <a:t> made about correlations between outcomes of participants from the same cluster.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12</a:t>
            </a:fld>
            <a:endParaRPr lang="en-US" dirty="0"/>
          </a:p>
        </p:txBody>
      </p:sp>
      <p:sp>
        <p:nvSpPr>
          <p:cNvPr id="5" name="TextBox 4"/>
          <p:cNvSpPr txBox="1"/>
          <p:nvPr/>
        </p:nvSpPr>
        <p:spPr>
          <a:xfrm>
            <a:off x="977462" y="4981903"/>
            <a:ext cx="10148997" cy="369332"/>
          </a:xfrm>
          <a:prstGeom prst="rect">
            <a:avLst/>
          </a:prstGeom>
          <a:noFill/>
        </p:spPr>
        <p:txBody>
          <a:bodyPr wrap="none" rtlCol="0">
            <a:spAutoFit/>
          </a:bodyPr>
          <a:lstStyle/>
          <a:p>
            <a:r>
              <a:rPr lang="en-GB" dirty="0" smtClean="0"/>
              <a:t>Very mindful of the fact that methodology is changing fast and so do not want to be too specific </a:t>
            </a:r>
            <a:endParaRPr lang="en-GB" dirty="0"/>
          </a:p>
        </p:txBody>
      </p:sp>
    </p:spTree>
    <p:extLst>
      <p:ext uri="{BB962C8B-B14F-4D97-AF65-F5344CB8AC3E}">
        <p14:creationId xmlns:p14="http://schemas.microsoft.com/office/powerpoint/2010/main" val="22855266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7a sample size: Elaboration </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10401405"/>
              </p:ext>
            </p:extLst>
          </p:nvPr>
        </p:nvGraphicFramePr>
        <p:xfrm>
          <a:off x="181394" y="1771437"/>
          <a:ext cx="11625943" cy="4416552"/>
        </p:xfrm>
        <a:graphic>
          <a:graphicData uri="http://schemas.openxmlformats.org/drawingml/2006/table">
            <a:tbl>
              <a:tblPr firstRow="1" firstCol="1" bandRow="1">
                <a:tableStyleId>{5940675A-B579-460E-94D1-54222C63F5DA}</a:tableStyleId>
              </a:tblPr>
              <a:tblGrid>
                <a:gridCol w="4295356"/>
                <a:gridCol w="7330587"/>
              </a:tblGrid>
              <a:tr h="156488">
                <a:tc>
                  <a:txBody>
                    <a:bodyPr/>
                    <a:lstStyle/>
                    <a:p>
                      <a:pPr algn="l">
                        <a:lnSpc>
                          <a:spcPct val="115000"/>
                        </a:lnSpc>
                        <a:spcAft>
                          <a:spcPts val="0"/>
                        </a:spcAft>
                      </a:pPr>
                      <a:r>
                        <a:rPr lang="en-GB" sz="1800" dirty="0">
                          <a:effectLst/>
                        </a:rPr>
                        <a:t> </a:t>
                      </a:r>
                      <a:endParaRPr lang="en-GB" sz="1800" dirty="0">
                        <a:effectLst/>
                        <a:latin typeface="Calibri"/>
                        <a:ea typeface="Calibri"/>
                        <a:cs typeface="Times New Roman"/>
                      </a:endParaRPr>
                    </a:p>
                  </a:txBody>
                  <a:tcPr marL="62939" marR="62939" marT="0" marB="0" anchor="ctr"/>
                </a:tc>
                <a:tc>
                  <a:txBody>
                    <a:bodyPr/>
                    <a:lstStyle/>
                    <a:p>
                      <a:pPr algn="l">
                        <a:lnSpc>
                          <a:spcPct val="115000"/>
                        </a:lnSpc>
                        <a:spcAft>
                          <a:spcPts val="0"/>
                        </a:spcAft>
                      </a:pPr>
                      <a:endParaRPr lang="en-GB" sz="1800" dirty="0">
                        <a:effectLst/>
                        <a:latin typeface="Calibri"/>
                        <a:ea typeface="Calibri"/>
                        <a:cs typeface="Times New Roman"/>
                      </a:endParaRPr>
                    </a:p>
                  </a:txBody>
                  <a:tcPr marL="62939" marR="62939" marT="0" marB="0" anchor="ctr"/>
                </a:tc>
              </a:tr>
              <a:tr h="156488">
                <a:tc>
                  <a:txBody>
                    <a:bodyPr/>
                    <a:lstStyle/>
                    <a:p>
                      <a:pPr algn="l">
                        <a:lnSpc>
                          <a:spcPct val="115000"/>
                        </a:lnSpc>
                        <a:spcAft>
                          <a:spcPts val="0"/>
                        </a:spcAft>
                      </a:pPr>
                      <a:r>
                        <a:rPr lang="en-GB" sz="1800" b="1" dirty="0">
                          <a:effectLst/>
                        </a:rPr>
                        <a:t>Essential information for reporting </a:t>
                      </a:r>
                      <a:endParaRPr lang="en-GB" sz="1800" b="1" dirty="0">
                        <a:effectLst/>
                        <a:latin typeface="Calibri"/>
                        <a:ea typeface="Calibri"/>
                        <a:cs typeface="Times New Roman"/>
                      </a:endParaRPr>
                    </a:p>
                  </a:txBody>
                  <a:tcPr marL="62939" marR="62939" marT="0" marB="0" anchor="ctr"/>
                </a:tc>
                <a:tc>
                  <a:txBody>
                    <a:bodyPr/>
                    <a:lstStyle/>
                    <a:p>
                      <a:pPr marL="0" marR="0" indent="0" algn="l" defTabSz="609585" rtl="0" eaLnBrk="1" fontAlgn="auto" latinLnBrk="0" hangingPunct="1">
                        <a:lnSpc>
                          <a:spcPct val="115000"/>
                        </a:lnSpc>
                        <a:spcBef>
                          <a:spcPts val="0"/>
                        </a:spcBef>
                        <a:spcAft>
                          <a:spcPts val="0"/>
                        </a:spcAft>
                        <a:buClrTx/>
                        <a:buSzTx/>
                        <a:buFontTx/>
                        <a:buNone/>
                        <a:tabLst/>
                        <a:defRPr/>
                      </a:pPr>
                      <a:r>
                        <a:rPr lang="en-GB" sz="1800" b="1" dirty="0">
                          <a:effectLst/>
                        </a:rPr>
                        <a:t> </a:t>
                      </a:r>
                      <a:r>
                        <a:rPr lang="en-GB" sz="1800" b="1" dirty="0" smtClean="0">
                          <a:effectLst/>
                        </a:rPr>
                        <a:t>Further explanation </a:t>
                      </a:r>
                      <a:endParaRPr lang="en-GB" sz="1800" b="1" dirty="0" smtClean="0">
                        <a:effectLst/>
                        <a:latin typeface="Calibri"/>
                        <a:ea typeface="Calibri"/>
                        <a:cs typeface="Times New Roman"/>
                      </a:endParaRPr>
                    </a:p>
                  </a:txBody>
                  <a:tcPr marL="62939" marR="62939" marT="0" marB="0" anchor="ctr"/>
                </a:tc>
              </a:tr>
              <a:tr h="156488">
                <a:tc>
                  <a:txBody>
                    <a:bodyPr/>
                    <a:lstStyle/>
                    <a:p>
                      <a:pPr algn="l">
                        <a:lnSpc>
                          <a:spcPct val="115000"/>
                        </a:lnSpc>
                        <a:spcAft>
                          <a:spcPts val="0"/>
                        </a:spcAft>
                      </a:pPr>
                      <a:r>
                        <a:rPr lang="en-GB" sz="1800" dirty="0">
                          <a:effectLst/>
                        </a:rPr>
                        <a:t>Level of significance</a:t>
                      </a:r>
                      <a:endParaRPr lang="en-GB" sz="18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dirty="0">
                          <a:effectLst/>
                        </a:rPr>
                        <a:t> </a:t>
                      </a:r>
                      <a:endParaRPr lang="en-GB" sz="1800" dirty="0">
                        <a:effectLst/>
                        <a:latin typeface="Calibri"/>
                        <a:ea typeface="Calibri"/>
                        <a:cs typeface="Times New Roman"/>
                      </a:endParaRPr>
                    </a:p>
                  </a:txBody>
                  <a:tcPr marL="62939" marR="62939" marT="0" marB="0" anchor="ctr"/>
                </a:tc>
              </a:tr>
              <a:tr h="156488">
                <a:tc>
                  <a:txBody>
                    <a:bodyPr/>
                    <a:lstStyle/>
                    <a:p>
                      <a:pPr algn="l">
                        <a:lnSpc>
                          <a:spcPct val="115000"/>
                        </a:lnSpc>
                        <a:spcAft>
                          <a:spcPts val="0"/>
                        </a:spcAft>
                      </a:pPr>
                      <a:r>
                        <a:rPr lang="en-GB" sz="1800" dirty="0">
                          <a:effectLst/>
                        </a:rPr>
                        <a:t>Power</a:t>
                      </a:r>
                      <a:endParaRPr lang="en-GB" sz="18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a:effectLst/>
                        </a:rPr>
                        <a:t> </a:t>
                      </a:r>
                      <a:endParaRPr lang="en-GB" sz="1800">
                        <a:effectLst/>
                        <a:latin typeface="Calibri"/>
                        <a:ea typeface="Calibri"/>
                        <a:cs typeface="Times New Roman"/>
                      </a:endParaRPr>
                    </a:p>
                  </a:txBody>
                  <a:tcPr marL="62939" marR="62939" marT="0" marB="0" anchor="ctr"/>
                </a:tc>
              </a:tr>
              <a:tr h="296168">
                <a:tc>
                  <a:txBody>
                    <a:bodyPr/>
                    <a:lstStyle/>
                    <a:p>
                      <a:pPr algn="l">
                        <a:lnSpc>
                          <a:spcPct val="115000"/>
                        </a:lnSpc>
                        <a:spcAft>
                          <a:spcPts val="0"/>
                        </a:spcAft>
                      </a:pPr>
                      <a:r>
                        <a:rPr lang="en-GB" sz="1800" dirty="0">
                          <a:effectLst/>
                        </a:rPr>
                        <a:t>Target difference</a:t>
                      </a:r>
                      <a:endParaRPr lang="en-GB" sz="18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dirty="0">
                          <a:effectLst/>
                        </a:rPr>
                        <a:t>This should include the control proportion for binary outcomes; and standard deviation for continuous outcomes.</a:t>
                      </a:r>
                      <a:endParaRPr lang="en-GB" sz="1800" dirty="0">
                        <a:effectLst/>
                        <a:latin typeface="Calibri"/>
                        <a:ea typeface="Calibri"/>
                        <a:cs typeface="Times New Roman"/>
                      </a:endParaRPr>
                    </a:p>
                  </a:txBody>
                  <a:tcPr marL="62939" marR="62939" marT="0" marB="0" anchor="ctr"/>
                </a:tc>
              </a:tr>
              <a:tr h="296168">
                <a:tc>
                  <a:txBody>
                    <a:bodyPr/>
                    <a:lstStyle/>
                    <a:p>
                      <a:pPr algn="l">
                        <a:lnSpc>
                          <a:spcPct val="115000"/>
                        </a:lnSpc>
                        <a:spcAft>
                          <a:spcPts val="0"/>
                        </a:spcAft>
                      </a:pPr>
                      <a:r>
                        <a:rPr lang="en-GB" sz="1800" dirty="0">
                          <a:effectLst/>
                        </a:rPr>
                        <a:t>Number of clusters</a:t>
                      </a:r>
                      <a:endParaRPr lang="en-GB" sz="18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dirty="0">
                          <a:effectLst/>
                        </a:rPr>
                        <a:t>There should be clarity between the total number of clusters and the number of clusters allocated to each sequence.</a:t>
                      </a:r>
                      <a:endParaRPr lang="en-GB" sz="1800" dirty="0">
                        <a:effectLst/>
                        <a:latin typeface="Calibri"/>
                        <a:ea typeface="Calibri"/>
                        <a:cs typeface="Times New Roman"/>
                      </a:endParaRPr>
                    </a:p>
                  </a:txBody>
                  <a:tcPr marL="62939" marR="62939" marT="0" marB="0" anchor="ctr"/>
                </a:tc>
              </a:tr>
              <a:tr h="156488">
                <a:tc>
                  <a:txBody>
                    <a:bodyPr/>
                    <a:lstStyle/>
                    <a:p>
                      <a:pPr algn="l">
                        <a:lnSpc>
                          <a:spcPct val="115000"/>
                        </a:lnSpc>
                        <a:spcAft>
                          <a:spcPts val="0"/>
                        </a:spcAft>
                      </a:pPr>
                      <a:r>
                        <a:rPr lang="en-GB" sz="1800">
                          <a:effectLst/>
                        </a:rPr>
                        <a:t>Number of sequences</a:t>
                      </a:r>
                      <a:endParaRPr lang="en-GB" sz="180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dirty="0">
                          <a:effectLst/>
                        </a:rPr>
                        <a:t> </a:t>
                      </a:r>
                      <a:endParaRPr lang="en-GB" sz="1800" dirty="0">
                        <a:effectLst/>
                        <a:latin typeface="Calibri"/>
                        <a:ea typeface="Calibri"/>
                        <a:cs typeface="Times New Roman"/>
                      </a:endParaRPr>
                    </a:p>
                  </a:txBody>
                  <a:tcPr marL="62939" marR="62939" marT="0" marB="0" anchor="ctr"/>
                </a:tc>
              </a:tr>
              <a:tr h="281089">
                <a:tc>
                  <a:txBody>
                    <a:bodyPr/>
                    <a:lstStyle/>
                    <a:p>
                      <a:pPr algn="l">
                        <a:lnSpc>
                          <a:spcPct val="115000"/>
                        </a:lnSpc>
                        <a:spcAft>
                          <a:spcPts val="0"/>
                        </a:spcAft>
                      </a:pPr>
                      <a:r>
                        <a:rPr lang="en-GB" sz="1800">
                          <a:effectLst/>
                        </a:rPr>
                        <a:t>Average cluster size </a:t>
                      </a:r>
                      <a:endParaRPr lang="en-GB" sz="180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dirty="0">
                          <a:effectLst/>
                        </a:rPr>
                        <a:t>There should be clarity between cluster size per measurement period and total cluster size.</a:t>
                      </a:r>
                      <a:endParaRPr lang="en-GB" sz="1800" dirty="0">
                        <a:effectLst/>
                        <a:latin typeface="Calibri"/>
                        <a:ea typeface="Calibri"/>
                        <a:cs typeface="Times New Roman"/>
                      </a:endParaRPr>
                    </a:p>
                  </a:txBody>
                  <a:tcPr marL="62939" marR="62939" marT="0" marB="0" anchor="ctr"/>
                </a:tc>
              </a:tr>
              <a:tr h="330364">
                <a:tc>
                  <a:txBody>
                    <a:bodyPr/>
                    <a:lstStyle/>
                    <a:p>
                      <a:pPr algn="l">
                        <a:lnSpc>
                          <a:spcPct val="115000"/>
                        </a:lnSpc>
                        <a:spcAft>
                          <a:spcPts val="0"/>
                        </a:spcAft>
                      </a:pPr>
                      <a:r>
                        <a:rPr lang="en-GB" sz="1800">
                          <a:effectLst/>
                        </a:rPr>
                        <a:t>Correlation coefficients</a:t>
                      </a:r>
                      <a:endParaRPr lang="en-GB" sz="180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dirty="0">
                          <a:effectLst/>
                        </a:rPr>
                        <a:t>This may include </a:t>
                      </a:r>
                      <a:r>
                        <a:rPr lang="en-US" sz="1800" dirty="0">
                          <a:effectLst/>
                        </a:rPr>
                        <a:t>a within-period intra-cluster correlation (ICC); a between period intra-cluster correlation;  a cluster auto-correlation; an individual auto-correlation coefficient. </a:t>
                      </a:r>
                      <a:endParaRPr lang="en-GB" sz="1800" dirty="0">
                        <a:effectLst/>
                        <a:latin typeface="Calibri"/>
                        <a:ea typeface="Calibri"/>
                        <a:cs typeface="Times New Roman"/>
                      </a:endParaRPr>
                    </a:p>
                  </a:txBody>
                  <a:tcPr marL="62939" marR="62939" marT="0" marB="0" anchor="ctr"/>
                </a:tc>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22967515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7a sample size: Elaboration (cont.) </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37196875"/>
              </p:ext>
            </p:extLst>
          </p:nvPr>
        </p:nvGraphicFramePr>
        <p:xfrm>
          <a:off x="283028" y="1276137"/>
          <a:ext cx="11625943" cy="4872228"/>
        </p:xfrm>
        <a:graphic>
          <a:graphicData uri="http://schemas.openxmlformats.org/drawingml/2006/table">
            <a:tbl>
              <a:tblPr firstRow="1" firstCol="1" bandRow="1">
                <a:tableStyleId>{5940675A-B579-460E-94D1-54222C63F5DA}</a:tableStyleId>
              </a:tblPr>
              <a:tblGrid>
                <a:gridCol w="4142956"/>
                <a:gridCol w="7482987"/>
              </a:tblGrid>
              <a:tr h="156488">
                <a:tc>
                  <a:txBody>
                    <a:bodyPr/>
                    <a:lstStyle/>
                    <a:p>
                      <a:pPr marL="0" marR="0" indent="0" algn="l" defTabSz="609585" rtl="0" eaLnBrk="1" fontAlgn="auto" latinLnBrk="0" hangingPunct="1">
                        <a:lnSpc>
                          <a:spcPct val="115000"/>
                        </a:lnSpc>
                        <a:spcBef>
                          <a:spcPts val="0"/>
                        </a:spcBef>
                        <a:spcAft>
                          <a:spcPts val="0"/>
                        </a:spcAft>
                        <a:buClrTx/>
                        <a:buSzTx/>
                        <a:buFontTx/>
                        <a:buNone/>
                        <a:tabLst/>
                        <a:defRPr/>
                      </a:pPr>
                      <a:endParaRPr lang="en-GB" sz="1800" b="1" dirty="0" smtClean="0">
                        <a:effectLst/>
                      </a:endParaRPr>
                    </a:p>
                    <a:p>
                      <a:pPr marL="0" marR="0" indent="0" algn="l" defTabSz="609585" rtl="0" eaLnBrk="1" fontAlgn="auto" latinLnBrk="0" hangingPunct="1">
                        <a:lnSpc>
                          <a:spcPct val="115000"/>
                        </a:lnSpc>
                        <a:spcBef>
                          <a:spcPts val="0"/>
                        </a:spcBef>
                        <a:spcAft>
                          <a:spcPts val="0"/>
                        </a:spcAft>
                        <a:buClrTx/>
                        <a:buSzTx/>
                        <a:buFontTx/>
                        <a:buNone/>
                        <a:tabLst/>
                        <a:defRPr/>
                      </a:pPr>
                      <a:r>
                        <a:rPr lang="en-GB" sz="1800" b="1" dirty="0" smtClean="0">
                          <a:effectLst/>
                        </a:rPr>
                        <a:t>Additional information for reporting</a:t>
                      </a:r>
                    </a:p>
                    <a:p>
                      <a:pPr algn="l">
                        <a:lnSpc>
                          <a:spcPct val="115000"/>
                        </a:lnSpc>
                        <a:spcAft>
                          <a:spcPts val="0"/>
                        </a:spcAft>
                      </a:pPr>
                      <a:endParaRPr lang="en-GB" sz="1800" b="1"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800" b="1" dirty="0">
                          <a:effectLst/>
                        </a:rPr>
                        <a:t>Further explanation </a:t>
                      </a:r>
                      <a:endParaRPr lang="en-GB" sz="1800" b="1" dirty="0">
                        <a:effectLst/>
                        <a:latin typeface="Calibri"/>
                        <a:ea typeface="Calibri"/>
                        <a:cs typeface="Times New Roman"/>
                      </a:endParaRPr>
                    </a:p>
                  </a:txBody>
                  <a:tcPr marL="62939" marR="62939" marT="0" marB="0" anchor="ctr"/>
                </a:tc>
              </a:tr>
              <a:tr h="296168">
                <a:tc>
                  <a:txBody>
                    <a:bodyPr/>
                    <a:lstStyle/>
                    <a:p>
                      <a:pPr algn="l">
                        <a:lnSpc>
                          <a:spcPct val="115000"/>
                        </a:lnSpc>
                        <a:spcAft>
                          <a:spcPts val="0"/>
                        </a:spcAft>
                      </a:pPr>
                      <a:r>
                        <a:rPr lang="en-GB" sz="1600" dirty="0">
                          <a:effectLst/>
                        </a:rPr>
                        <a:t>Method used </a:t>
                      </a:r>
                      <a:endParaRPr lang="en-GB" sz="16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Reference to the methodology used and statistical packages (including details of functions) used for implementation. </a:t>
                      </a:r>
                      <a:endParaRPr lang="en-GB" sz="1600" dirty="0">
                        <a:effectLst/>
                        <a:latin typeface="Calibri"/>
                        <a:ea typeface="Calibri"/>
                        <a:cs typeface="Times New Roman"/>
                      </a:endParaRPr>
                    </a:p>
                  </a:txBody>
                  <a:tcPr marL="62939" marR="62939" marT="0" marB="0" anchor="ctr"/>
                </a:tc>
              </a:tr>
              <a:tr h="296168">
                <a:tc>
                  <a:txBody>
                    <a:bodyPr/>
                    <a:lstStyle/>
                    <a:p>
                      <a:pPr algn="l">
                        <a:lnSpc>
                          <a:spcPct val="115000"/>
                        </a:lnSpc>
                        <a:spcAft>
                          <a:spcPts val="0"/>
                        </a:spcAft>
                      </a:pPr>
                      <a:r>
                        <a:rPr lang="en-GB" sz="1600" dirty="0">
                          <a:effectLst/>
                        </a:rPr>
                        <a:t>Allowance for variation in cluster size </a:t>
                      </a:r>
                      <a:endParaRPr lang="en-GB" sz="16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This can include variation in sizes between clusters and between measurement periods. If included information on how this was allowed for. </a:t>
                      </a:r>
                      <a:endParaRPr lang="en-GB" sz="1600" dirty="0">
                        <a:effectLst/>
                        <a:latin typeface="Calibri"/>
                        <a:ea typeface="Calibri"/>
                        <a:cs typeface="Times New Roman"/>
                      </a:endParaRPr>
                    </a:p>
                  </a:txBody>
                  <a:tcPr marL="62939" marR="62939" marT="0" marB="0" anchor="ctr"/>
                </a:tc>
              </a:tr>
              <a:tr h="296168">
                <a:tc>
                  <a:txBody>
                    <a:bodyPr/>
                    <a:lstStyle/>
                    <a:p>
                      <a:pPr algn="l">
                        <a:lnSpc>
                          <a:spcPct val="115000"/>
                        </a:lnSpc>
                        <a:spcAft>
                          <a:spcPts val="0"/>
                        </a:spcAft>
                      </a:pPr>
                      <a:r>
                        <a:rPr lang="en-GB" sz="1600" dirty="0">
                          <a:effectLst/>
                        </a:rPr>
                        <a:t>Allowance for attrition </a:t>
                      </a:r>
                      <a:endParaRPr lang="en-GB" sz="16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This can include attrition both at the cluster level and the individual level.  If included information on how this was allowed for.</a:t>
                      </a:r>
                      <a:endParaRPr lang="en-GB" sz="1600" dirty="0">
                        <a:effectLst/>
                        <a:latin typeface="Calibri"/>
                        <a:ea typeface="Calibri"/>
                        <a:cs typeface="Times New Roman"/>
                      </a:endParaRPr>
                    </a:p>
                  </a:txBody>
                  <a:tcPr marL="62939" marR="62939" marT="0" marB="0" anchor="ctr"/>
                </a:tc>
              </a:tr>
              <a:tr h="296168">
                <a:tc>
                  <a:txBody>
                    <a:bodyPr/>
                    <a:lstStyle/>
                    <a:p>
                      <a:pPr algn="l">
                        <a:lnSpc>
                          <a:spcPct val="115000"/>
                        </a:lnSpc>
                        <a:spcAft>
                          <a:spcPts val="0"/>
                        </a:spcAft>
                      </a:pPr>
                      <a:r>
                        <a:rPr lang="en-GB" sz="1600" dirty="0">
                          <a:effectLst/>
                        </a:rPr>
                        <a:t>Allowance for transition periods</a:t>
                      </a:r>
                      <a:endParaRPr lang="en-GB" sz="16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This should include information on the expected size of the transition periods.  If included information on how this was allowed for.</a:t>
                      </a:r>
                      <a:endParaRPr lang="en-GB" sz="1600" dirty="0">
                        <a:effectLst/>
                        <a:latin typeface="Calibri"/>
                        <a:ea typeface="Calibri"/>
                        <a:cs typeface="Times New Roman"/>
                      </a:endParaRPr>
                    </a:p>
                  </a:txBody>
                  <a:tcPr marL="62939" marR="62939" marT="0" marB="0" anchor="ctr"/>
                </a:tc>
              </a:tr>
              <a:tr h="312976">
                <a:tc>
                  <a:txBody>
                    <a:bodyPr/>
                    <a:lstStyle/>
                    <a:p>
                      <a:pPr algn="l">
                        <a:lnSpc>
                          <a:spcPct val="115000"/>
                        </a:lnSpc>
                        <a:spcAft>
                          <a:spcPts val="0"/>
                        </a:spcAft>
                      </a:pPr>
                      <a:r>
                        <a:rPr lang="en-GB" sz="1600">
                          <a:effectLst/>
                        </a:rPr>
                        <a:t>Sensitivity analysis </a:t>
                      </a:r>
                      <a:endParaRPr lang="en-GB" sz="160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This can include sensitivity to all parameters which might vary in the actual trial. Information should be reported on the rationale for values used for all parameters</a:t>
                      </a:r>
                      <a:endParaRPr lang="en-GB" sz="1600" dirty="0">
                        <a:effectLst/>
                        <a:latin typeface="Calibri"/>
                        <a:ea typeface="Calibri"/>
                        <a:cs typeface="Times New Roman"/>
                      </a:endParaRPr>
                    </a:p>
                  </a:txBody>
                  <a:tcPr marL="62939" marR="62939" marT="0" marB="0" anchor="ctr"/>
                </a:tc>
              </a:tr>
              <a:tr h="281089">
                <a:tc>
                  <a:txBody>
                    <a:bodyPr/>
                    <a:lstStyle/>
                    <a:p>
                      <a:pPr algn="l">
                        <a:lnSpc>
                          <a:spcPct val="115000"/>
                        </a:lnSpc>
                        <a:spcAft>
                          <a:spcPts val="0"/>
                        </a:spcAft>
                      </a:pPr>
                      <a:r>
                        <a:rPr lang="en-GB" sz="1600" dirty="0">
                          <a:effectLst/>
                        </a:rPr>
                        <a:t>Variation in outcomes across clusters </a:t>
                      </a:r>
                      <a:endParaRPr lang="en-GB" sz="16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Might be measured for example using the intra-cluster correlation coefficient (ICC)</a:t>
                      </a:r>
                      <a:endParaRPr lang="en-GB" sz="1600" dirty="0">
                        <a:effectLst/>
                        <a:latin typeface="Calibri"/>
                        <a:ea typeface="Calibri"/>
                        <a:cs typeface="Times New Roman"/>
                      </a:endParaRPr>
                    </a:p>
                  </a:txBody>
                  <a:tcPr marL="62939" marR="62939" marT="0" marB="0" anchor="ctr"/>
                </a:tc>
              </a:tr>
              <a:tr h="156488">
                <a:tc>
                  <a:txBody>
                    <a:bodyPr/>
                    <a:lstStyle/>
                    <a:p>
                      <a:pPr algn="l">
                        <a:lnSpc>
                          <a:spcPct val="115000"/>
                        </a:lnSpc>
                        <a:spcAft>
                          <a:spcPts val="0"/>
                        </a:spcAft>
                      </a:pPr>
                      <a:r>
                        <a:rPr lang="en-GB" sz="1600">
                          <a:effectLst/>
                        </a:rPr>
                        <a:t>Variation in outcomes over time</a:t>
                      </a:r>
                      <a:endParaRPr lang="en-GB" sz="160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Might be measured for example using the </a:t>
                      </a:r>
                      <a:r>
                        <a:rPr lang="en-GB" sz="1600" dirty="0" smtClean="0">
                          <a:effectLst/>
                        </a:rPr>
                        <a:t>between-period </a:t>
                      </a:r>
                      <a:r>
                        <a:rPr lang="en-GB" sz="1600" dirty="0">
                          <a:effectLst/>
                        </a:rPr>
                        <a:t>ICC</a:t>
                      </a:r>
                      <a:endParaRPr lang="en-GB" sz="1600" dirty="0">
                        <a:effectLst/>
                        <a:latin typeface="Calibri"/>
                        <a:ea typeface="Calibri"/>
                        <a:cs typeface="Times New Roman"/>
                      </a:endParaRPr>
                    </a:p>
                  </a:txBody>
                  <a:tcPr marL="62939" marR="62939" marT="0" marB="0" anchor="ctr"/>
                </a:tc>
              </a:tr>
              <a:tr h="156488">
                <a:tc>
                  <a:txBody>
                    <a:bodyPr/>
                    <a:lstStyle/>
                    <a:p>
                      <a:pPr algn="l">
                        <a:lnSpc>
                          <a:spcPct val="115000"/>
                        </a:lnSpc>
                        <a:spcAft>
                          <a:spcPts val="0"/>
                        </a:spcAft>
                      </a:pPr>
                      <a:r>
                        <a:rPr lang="en-GB" sz="1600" dirty="0">
                          <a:effectLst/>
                        </a:rPr>
                        <a:t>Repeated measurements </a:t>
                      </a:r>
                      <a:endParaRPr lang="en-GB" sz="1600" dirty="0">
                        <a:effectLst/>
                        <a:latin typeface="Calibri"/>
                        <a:ea typeface="Calibri"/>
                        <a:cs typeface="Times New Roman"/>
                      </a:endParaRPr>
                    </a:p>
                  </a:txBody>
                  <a:tcPr marL="62939" marR="62939" marT="0" marB="0" anchor="ctr"/>
                </a:tc>
                <a:tc>
                  <a:txBody>
                    <a:bodyPr/>
                    <a:lstStyle/>
                    <a:p>
                      <a:pPr algn="l">
                        <a:lnSpc>
                          <a:spcPct val="115000"/>
                        </a:lnSpc>
                        <a:spcAft>
                          <a:spcPts val="0"/>
                        </a:spcAft>
                      </a:pPr>
                      <a:r>
                        <a:rPr lang="en-GB" sz="1600" dirty="0">
                          <a:effectLst/>
                        </a:rPr>
                        <a:t>Allowance for any repeated measures on the same participants</a:t>
                      </a:r>
                      <a:endParaRPr lang="en-GB" sz="1600" dirty="0">
                        <a:effectLst/>
                        <a:latin typeface="Calibri"/>
                        <a:ea typeface="Calibri"/>
                        <a:cs typeface="Times New Roman"/>
                      </a:endParaRPr>
                    </a:p>
                  </a:txBody>
                  <a:tcPr marL="62939" marR="62939" marT="0" marB="0" anchor="ctr"/>
                </a:tc>
              </a:tr>
            </a:tbl>
          </a:graphicData>
        </a:graphic>
      </p:graphicFrame>
      <p:sp>
        <p:nvSpPr>
          <p:cNvPr id="4" name="Slide Number Placeholder 3"/>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40954627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7a sample size: Example</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a:t>
            </a:r>
            <a:r>
              <a:rPr lang="en-GB" dirty="0"/>
              <a:t>We would consider an absolute increase of 10% in the proportion of patients who are registered organ donors at 7 days post-encounter to be both clinically important and feasible. Our sample size of 6 clusters (10,500 patients in total) achieves 80% power to detect this difference assuming a control proportion of 0.5 using a two-sided test at the 5% level of significance [</a:t>
            </a:r>
            <a:r>
              <a:rPr lang="en-GB" dirty="0">
                <a:solidFill>
                  <a:srgbClr val="FF0000"/>
                </a:solidFill>
              </a:rPr>
              <a:t>Hooper 2016</a:t>
            </a:r>
            <a:r>
              <a:rPr lang="en-GB" dirty="0"/>
              <a:t>]. Our calculation assumes an </a:t>
            </a:r>
            <a:r>
              <a:rPr lang="en-GB" dirty="0">
                <a:solidFill>
                  <a:srgbClr val="FF0000"/>
                </a:solidFill>
              </a:rPr>
              <a:t>intra cluster correlation coefficient </a:t>
            </a:r>
            <a:r>
              <a:rPr lang="en-GB" dirty="0"/>
              <a:t>of 0.06, as calculated from our previous work (19), an average of 250 patient encounters per site in each two-week interval, and a </a:t>
            </a:r>
            <a:r>
              <a:rPr lang="en-GB" dirty="0">
                <a:solidFill>
                  <a:srgbClr val="FF0000"/>
                </a:solidFill>
              </a:rPr>
              <a:t>cluster autocorrelation </a:t>
            </a:r>
            <a:r>
              <a:rPr lang="en-GB" dirty="0"/>
              <a:t>coefficient of 0.8 to allow for a 20% decay in the strength of the correlation in repeated measures over time.(20) The percentage of registered donors in the control condition is conservatively assumed to be 50% to allow for a higher prevalence of registered donors in our participating offices than the provincial average. No adjustment is made for cluster attrition as the risk of attrition is low, and all outcomes will be assessed from routinely collected sources, regardless of any drop-out. Given some uncertainty around parameter estimates required for the stepped wedge sample size calculation, </a:t>
            </a:r>
            <a:r>
              <a:rPr lang="en-GB" dirty="0">
                <a:solidFill>
                  <a:srgbClr val="FF0000"/>
                </a:solidFill>
              </a:rPr>
              <a:t>sensitivity of our detectable effect size to a range of alternative assumptions is presented in Table </a:t>
            </a:r>
            <a:r>
              <a:rPr lang="en-GB" dirty="0"/>
              <a:t>(not shown). The results show that across a range of control arm proportions (from 0.4 to 0.5), average cluster sizes (from 100 to 400), and cluster autocorrelation coefficients (from 0.8 to 0.95), our sample size of 6 practices will achieve 80% power to detect absolute increases between 5% and 11%.” [RegisterNow-1 Trial]</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6185047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10b: inclusion of participants</a:t>
            </a:r>
            <a:endParaRPr lang="en-GB" dirty="0"/>
          </a:p>
        </p:txBody>
      </p:sp>
      <p:sp>
        <p:nvSpPr>
          <p:cNvPr id="3" name="Content Placeholder 2"/>
          <p:cNvSpPr>
            <a:spLocks noGrp="1"/>
          </p:cNvSpPr>
          <p:nvPr>
            <p:ph idx="1"/>
          </p:nvPr>
        </p:nvSpPr>
        <p:spPr/>
        <p:txBody>
          <a:bodyPr/>
          <a:lstStyle/>
          <a:p>
            <a:r>
              <a:rPr lang="en-GB" dirty="0"/>
              <a:t>Mechanism by which individual participants were included in clusters for the purposes of the trial (such as complete enumeration or random sampling; continuous recruitment or ascertainment, or recruitment at a fixed point in time), including who recruited or identified participants.</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22431714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Item 10b inclusion of participants: Elaboration </a:t>
            </a:r>
            <a:endParaRPr lang="en-GB" dirty="0"/>
          </a:p>
        </p:txBody>
      </p:sp>
      <p:sp>
        <p:nvSpPr>
          <p:cNvPr id="3" name="Content Placeholder 2"/>
          <p:cNvSpPr>
            <a:spLocks noGrp="1"/>
          </p:cNvSpPr>
          <p:nvPr>
            <p:ph idx="1"/>
          </p:nvPr>
        </p:nvSpPr>
        <p:spPr/>
        <p:txBody>
          <a:bodyPr/>
          <a:lstStyle/>
          <a:p>
            <a:r>
              <a:rPr lang="en-GB" dirty="0"/>
              <a:t>Knowledge of how participants are included in the trial can help assess the likelihood of identification and recruitment bias. </a:t>
            </a:r>
            <a:endParaRPr lang="en-GB" dirty="0" smtClean="0"/>
          </a:p>
          <a:p>
            <a:r>
              <a:rPr lang="en-GB" dirty="0" smtClean="0"/>
              <a:t>Where </a:t>
            </a:r>
            <a:r>
              <a:rPr lang="en-GB" dirty="0"/>
              <a:t>participants are </a:t>
            </a:r>
            <a:r>
              <a:rPr lang="en-GB" dirty="0">
                <a:solidFill>
                  <a:srgbClr val="FF0000"/>
                </a:solidFill>
              </a:rPr>
              <a:t>identified or recruited after randomisation </a:t>
            </a:r>
            <a:r>
              <a:rPr lang="en-GB" dirty="0" smtClean="0"/>
              <a:t>either </a:t>
            </a:r>
            <a:r>
              <a:rPr lang="en-GB" dirty="0"/>
              <a:t>a complete enumeration of the cluster or recruitment/identification by someone who is blind to allocation can help mitigate recruitment and identification biases.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17</a:t>
            </a:fld>
            <a:endParaRPr lang="en-US" dirty="0"/>
          </a:p>
        </p:txBody>
      </p:sp>
      <p:sp>
        <p:nvSpPr>
          <p:cNvPr id="5" name="TextBox 4"/>
          <p:cNvSpPr txBox="1"/>
          <p:nvPr/>
        </p:nvSpPr>
        <p:spPr>
          <a:xfrm>
            <a:off x="1481959" y="5580993"/>
            <a:ext cx="5609228" cy="369332"/>
          </a:xfrm>
          <a:prstGeom prst="rect">
            <a:avLst/>
          </a:prstGeom>
          <a:noFill/>
        </p:spPr>
        <p:txBody>
          <a:bodyPr wrap="none" rtlCol="0">
            <a:spAutoFit/>
          </a:bodyPr>
          <a:lstStyle/>
          <a:p>
            <a:r>
              <a:rPr lang="en-GB" dirty="0" smtClean="0">
                <a:solidFill>
                  <a:srgbClr val="FF0000"/>
                </a:solidFill>
              </a:rPr>
              <a:t>Hard to find an example where this was reported well</a:t>
            </a:r>
            <a:endParaRPr lang="en-GB" dirty="0">
              <a:solidFill>
                <a:srgbClr val="FF0000"/>
              </a:solidFill>
            </a:endParaRPr>
          </a:p>
        </p:txBody>
      </p:sp>
    </p:spTree>
    <p:extLst>
      <p:ext uri="{BB962C8B-B14F-4D97-AF65-F5344CB8AC3E}">
        <p14:creationId xmlns:p14="http://schemas.microsoft.com/office/powerpoint/2010/main" val="14716858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10B inclusion of participants: Example </a:t>
            </a:r>
            <a:endParaRPr lang="en-GB" dirty="0"/>
          </a:p>
        </p:txBody>
      </p:sp>
      <p:sp>
        <p:nvSpPr>
          <p:cNvPr id="3" name="Content Placeholder 2"/>
          <p:cNvSpPr>
            <a:spLocks noGrp="1"/>
          </p:cNvSpPr>
          <p:nvPr>
            <p:ph idx="1"/>
          </p:nvPr>
        </p:nvSpPr>
        <p:spPr/>
        <p:txBody>
          <a:bodyPr>
            <a:normAutofit/>
          </a:bodyPr>
          <a:lstStyle/>
          <a:p>
            <a:r>
              <a:rPr lang="en-GB" dirty="0"/>
              <a:t>Example 3 (Continuous recruitment): “Then, the leaders of the nursing homes are responsible for the recruitment of the units and the residents according to the inclusion and exclusion criteria of the study. Here, all eligible participants of the participating units are </a:t>
            </a:r>
            <a:r>
              <a:rPr lang="en-GB" i="1" dirty="0">
                <a:solidFill>
                  <a:srgbClr val="FF0000"/>
                </a:solidFill>
              </a:rPr>
              <a:t>invited to participate</a:t>
            </a:r>
            <a:r>
              <a:rPr lang="en-GB" dirty="0"/>
              <a:t>. Before the recruitment procedure will commence, each leader of the nursing homes will attend a kick-off meeting held by a senior investigator about the inclusion and exclusion criteria and the planned recruitment strategy. </a:t>
            </a:r>
            <a:r>
              <a:rPr lang="en-GB" dirty="0" smtClean="0"/>
              <a:t>….</a:t>
            </a:r>
            <a:r>
              <a:rPr lang="en-GB" i="1" dirty="0" smtClean="0">
                <a:solidFill>
                  <a:srgbClr val="FF0000"/>
                </a:solidFill>
              </a:rPr>
              <a:t>Residents </a:t>
            </a:r>
            <a:r>
              <a:rPr lang="en-GB" i="1" dirty="0">
                <a:solidFill>
                  <a:srgbClr val="FF0000"/>
                </a:solidFill>
              </a:rPr>
              <a:t>who are newly admitted to clusters during follow up will also be included in the study </a:t>
            </a:r>
            <a:r>
              <a:rPr lang="en-GB" dirty="0"/>
              <a:t>…” [</a:t>
            </a:r>
            <a:r>
              <a:rPr lang="en-GB" dirty="0" err="1"/>
              <a:t>FallDem</a:t>
            </a:r>
            <a:r>
              <a:rPr lang="en-GB" dirty="0"/>
              <a:t> Trial]</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16450520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13a participant flow </a:t>
            </a:r>
            <a:endParaRPr lang="en-GB" dirty="0"/>
          </a:p>
        </p:txBody>
      </p:sp>
      <p:sp>
        <p:nvSpPr>
          <p:cNvPr id="3" name="Content Placeholder 2"/>
          <p:cNvSpPr>
            <a:spLocks noGrp="1"/>
          </p:cNvSpPr>
          <p:nvPr>
            <p:ph idx="1"/>
          </p:nvPr>
        </p:nvSpPr>
        <p:spPr/>
        <p:txBody>
          <a:bodyPr/>
          <a:lstStyle/>
          <a:p>
            <a:pPr marL="0" indent="0">
              <a:buNone/>
            </a:pPr>
            <a:r>
              <a:rPr lang="en-GB" dirty="0" smtClean="0"/>
              <a:t>For </a:t>
            </a:r>
            <a:r>
              <a:rPr lang="en-GB" dirty="0"/>
              <a:t>each treatment condition or allocated sequence, the numbers of clusters and participants who were assessed for eligibility, were randomly assigned, received intended treatments and were analysed for the primary outcome (Figure 3).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21696447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Scope of this statement</a:t>
            </a:r>
          </a:p>
        </p:txBody>
      </p:sp>
      <p:sp>
        <p:nvSpPr>
          <p:cNvPr id="3" name="Content Placeholder 2"/>
          <p:cNvSpPr>
            <a:spLocks noGrp="1"/>
          </p:cNvSpPr>
          <p:nvPr>
            <p:ph idx="1"/>
          </p:nvPr>
        </p:nvSpPr>
        <p:spPr/>
        <p:txBody>
          <a:bodyPr>
            <a:normAutofit fontScale="92500" lnSpcReduction="10000"/>
          </a:bodyPr>
          <a:lstStyle/>
          <a:p>
            <a:pPr>
              <a:buFont typeface="Wingdings" panose="05000000000000000000" pitchFamily="2" charset="2"/>
              <a:buChar char="§"/>
            </a:pPr>
            <a:r>
              <a:rPr lang="en-GB" dirty="0" smtClean="0">
                <a:solidFill>
                  <a:srgbClr val="FF0000"/>
                </a:solidFill>
              </a:rPr>
              <a:t>For SW-CRTs </a:t>
            </a:r>
            <a:r>
              <a:rPr lang="en-GB" dirty="0" smtClean="0"/>
              <a:t>the statement </a:t>
            </a:r>
            <a:r>
              <a:rPr lang="en-GB" dirty="0"/>
              <a:t>supersedes the CONSORT and CONSORT cluster </a:t>
            </a:r>
            <a:r>
              <a:rPr lang="en-GB" dirty="0" smtClean="0"/>
              <a:t>statement:</a:t>
            </a:r>
            <a:endParaRPr lang="en-GB" dirty="0"/>
          </a:p>
          <a:p>
            <a:pPr lvl="1">
              <a:buFont typeface="Wingdings" panose="05000000000000000000" pitchFamily="2" charset="2"/>
              <a:buChar char="§"/>
            </a:pPr>
            <a:r>
              <a:rPr lang="en-GB" dirty="0"/>
              <a:t>Written with full consideration for these statements; items only changed where </a:t>
            </a:r>
            <a:r>
              <a:rPr lang="en-GB" dirty="0" smtClean="0"/>
              <a:t>absolutely necessary</a:t>
            </a:r>
            <a:r>
              <a:rPr lang="en-GB" dirty="0"/>
              <a:t>. </a:t>
            </a:r>
            <a:endParaRPr lang="en-GB" dirty="0" smtClean="0"/>
          </a:p>
          <a:p>
            <a:pPr>
              <a:buFont typeface="Wingdings" panose="05000000000000000000" pitchFamily="2" charset="2"/>
              <a:buChar char="§"/>
            </a:pPr>
            <a:r>
              <a:rPr lang="en-GB" dirty="0" smtClean="0"/>
              <a:t>Generally</a:t>
            </a:r>
            <a:r>
              <a:rPr lang="en-GB" dirty="0"/>
              <a:t>, stepped-wedge trials </a:t>
            </a:r>
            <a:r>
              <a:rPr lang="en-GB" dirty="0" smtClean="0"/>
              <a:t>have:</a:t>
            </a:r>
          </a:p>
          <a:p>
            <a:pPr lvl="1">
              <a:buFont typeface="Wingdings" panose="05000000000000000000" pitchFamily="2" charset="2"/>
              <a:buChar char="§"/>
            </a:pPr>
            <a:r>
              <a:rPr lang="en-GB" dirty="0" smtClean="0"/>
              <a:t>A </a:t>
            </a:r>
            <a:r>
              <a:rPr lang="en-GB" dirty="0"/>
              <a:t>minimum of 3 </a:t>
            </a:r>
            <a:r>
              <a:rPr lang="en-GB" dirty="0" smtClean="0"/>
              <a:t>sequences (periods spent in the control condition and intervention condition)</a:t>
            </a:r>
          </a:p>
          <a:p>
            <a:pPr lvl="1">
              <a:buFont typeface="Wingdings" panose="05000000000000000000" pitchFamily="2" charset="2"/>
              <a:buChar char="§"/>
            </a:pPr>
            <a:r>
              <a:rPr lang="en-GB" dirty="0" smtClean="0"/>
              <a:t>Do not restrict definition </a:t>
            </a:r>
            <a:r>
              <a:rPr lang="en-GB" dirty="0"/>
              <a:t>to designs with all clusters initiating in the control condition and ending up in the intervention </a:t>
            </a:r>
            <a:r>
              <a:rPr lang="en-GB" dirty="0" smtClean="0"/>
              <a:t>condition.</a:t>
            </a:r>
          </a:p>
          <a:p>
            <a:pPr lvl="1">
              <a:buFont typeface="Wingdings" panose="05000000000000000000" pitchFamily="2" charset="2"/>
              <a:buChar char="§"/>
            </a:pPr>
            <a:r>
              <a:rPr lang="en-GB" dirty="0" smtClean="0"/>
              <a:t>(Cluster randomised)</a:t>
            </a:r>
          </a:p>
          <a:p>
            <a:pPr>
              <a:buFont typeface="Wingdings" panose="05000000000000000000" pitchFamily="2" charset="2"/>
              <a:buChar char="§"/>
            </a:pPr>
            <a:r>
              <a:rPr lang="en-GB" dirty="0"/>
              <a:t>Includes the minimum set of items that should be reported; it is not intended to be a comprehensive list of all possible items that could be reported.</a:t>
            </a:r>
          </a:p>
          <a:p>
            <a:pPr lvl="1">
              <a:buFont typeface="Wingdings" panose="05000000000000000000" pitchFamily="2" charset="2"/>
              <a:buChar char="§"/>
            </a:pPr>
            <a:endParaRPr lang="en-GB" dirty="0" smtClean="0"/>
          </a:p>
          <a:p>
            <a:pPr lvl="1">
              <a:buFont typeface="Wingdings" panose="05000000000000000000" pitchFamily="2" charset="2"/>
              <a:buChar char="§"/>
            </a:pP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3787490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13A participant flow: elaboration </a:t>
            </a:r>
            <a:endParaRPr lang="en-GB" dirty="0"/>
          </a:p>
        </p:txBody>
      </p:sp>
      <p:sp>
        <p:nvSpPr>
          <p:cNvPr id="3" name="Content Placeholder 2"/>
          <p:cNvSpPr>
            <a:spLocks noGrp="1"/>
          </p:cNvSpPr>
          <p:nvPr>
            <p:ph idx="1"/>
          </p:nvPr>
        </p:nvSpPr>
        <p:spPr/>
        <p:txBody>
          <a:bodyPr/>
          <a:lstStyle/>
          <a:p>
            <a:r>
              <a:rPr lang="en-GB" dirty="0" smtClean="0"/>
              <a:t>Information </a:t>
            </a:r>
            <a:r>
              <a:rPr lang="en-GB" dirty="0"/>
              <a:t>on the number of clusters and participants who were assessed for eligibility and outcomes along with the number of losses and exclusions (i.e. withdrawals) allows the reader to assess the </a:t>
            </a:r>
            <a:r>
              <a:rPr lang="en-GB" i="1" dirty="0">
                <a:solidFill>
                  <a:srgbClr val="FF0000"/>
                </a:solidFill>
              </a:rPr>
              <a:t>risk of differential inclusion and attrition</a:t>
            </a:r>
            <a:r>
              <a:rPr lang="en-GB" dirty="0"/>
              <a:t>. </a:t>
            </a:r>
            <a:endParaRPr lang="en-GB" dirty="0" smtClean="0"/>
          </a:p>
          <a:p>
            <a:r>
              <a:rPr lang="en-GB" dirty="0"/>
              <a:t>Because there are many different types of SW-CRTs there is unlikely to be one flow-chart that will be applicable for all SW-CRTs. </a:t>
            </a:r>
            <a:endParaRPr lang="en-GB" dirty="0" smtClean="0"/>
          </a:p>
          <a:p>
            <a:r>
              <a:rPr lang="en-GB" dirty="0"/>
              <a:t>This information could be presented </a:t>
            </a:r>
            <a:r>
              <a:rPr lang="en-GB" i="1" dirty="0">
                <a:solidFill>
                  <a:srgbClr val="FF0000"/>
                </a:solidFill>
              </a:rPr>
              <a:t>by allocated sequence </a:t>
            </a:r>
            <a:r>
              <a:rPr lang="en-GB" dirty="0"/>
              <a:t>but might also be presented </a:t>
            </a:r>
            <a:r>
              <a:rPr lang="en-GB" i="1" dirty="0">
                <a:solidFill>
                  <a:srgbClr val="FF0000"/>
                </a:solidFill>
              </a:rPr>
              <a:t>by treatment conditions</a:t>
            </a:r>
            <a:r>
              <a:rPr lang="en-GB" dirty="0"/>
              <a:t>. </a:t>
            </a:r>
            <a:endParaRPr lang="en-GB" dirty="0" smtClean="0"/>
          </a:p>
          <a:p>
            <a:r>
              <a:rPr lang="en-GB" i="1" dirty="0">
                <a:solidFill>
                  <a:srgbClr val="FF0000"/>
                </a:solidFill>
              </a:rPr>
              <a:t>Including time periods </a:t>
            </a:r>
            <a:r>
              <a:rPr lang="en-GB" dirty="0"/>
              <a:t>in the flow chart is important to allow for assessment of differential participation over time.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35287542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13a participant flow: example</a:t>
            </a: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21</a:t>
            </a:fld>
            <a:endParaRPr lang="en-US" dirty="0"/>
          </a:p>
        </p:txBody>
      </p:sp>
      <p:pic>
        <p:nvPicPr>
          <p:cNvPr id="7" name="Content Placeholder 6"/>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57450" y="1411624"/>
            <a:ext cx="7267575" cy="5002213"/>
          </a:xfrm>
          <a:prstGeom prst="rect">
            <a:avLst/>
          </a:prstGeom>
          <a:noFill/>
        </p:spPr>
      </p:pic>
      <p:sp>
        <p:nvSpPr>
          <p:cNvPr id="6" name="Rectangle 5"/>
          <p:cNvSpPr/>
          <p:nvPr/>
        </p:nvSpPr>
        <p:spPr>
          <a:xfrm>
            <a:off x="95249" y="6300311"/>
            <a:ext cx="11477625" cy="461665"/>
          </a:xfrm>
          <a:prstGeom prst="rect">
            <a:avLst/>
          </a:prstGeom>
        </p:spPr>
        <p:txBody>
          <a:bodyPr wrap="square">
            <a:spAutoFit/>
          </a:bodyPr>
          <a:lstStyle/>
          <a:p>
            <a:r>
              <a:rPr lang="en-GB" sz="1200" dirty="0"/>
              <a:t>Taken from Figure 1 in </a:t>
            </a:r>
            <a:r>
              <a:rPr lang="en-GB" sz="1200" dirty="0" err="1"/>
              <a:t>Kestler</a:t>
            </a:r>
            <a:r>
              <a:rPr lang="en-GB" sz="1200" dirty="0"/>
              <a:t>  E. , </a:t>
            </a:r>
            <a:r>
              <a:rPr lang="en-GB" sz="1200" dirty="0" err="1"/>
              <a:t>Ambrosio</a:t>
            </a:r>
            <a:r>
              <a:rPr lang="en-GB" sz="1200" dirty="0"/>
              <a:t> G. ,  Hemming K.  , Hughes J. </a:t>
            </a:r>
            <a:r>
              <a:rPr lang="en-GB" sz="1200" dirty="0" err="1"/>
              <a:t>Matute</a:t>
            </a:r>
            <a:r>
              <a:rPr lang="en-GB" sz="1200" dirty="0"/>
              <a:t> J.  Moreno M.  and Walker D. Scaling up an integrated approach to improve care during delivery in northern Guatemala: a stepped-wedge cluster randomized trial Submitted.</a:t>
            </a:r>
          </a:p>
        </p:txBody>
      </p:sp>
    </p:spTree>
    <p:extLst>
      <p:ext uri="{BB962C8B-B14F-4D97-AF65-F5344CB8AC3E}">
        <p14:creationId xmlns:p14="http://schemas.microsoft.com/office/powerpoint/2010/main" val="35809821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13a participant flow: example</a:t>
            </a: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22</a:t>
            </a:fld>
            <a:endParaRPr lang="en-US" dirty="0"/>
          </a:p>
        </p:txBody>
      </p:sp>
      <p:pic>
        <p:nvPicPr>
          <p:cNvPr id="7" name="Content Placeholder 6"/>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57450" y="1411624"/>
            <a:ext cx="7267575" cy="5002213"/>
          </a:xfrm>
          <a:prstGeom prst="rect">
            <a:avLst/>
          </a:prstGeom>
          <a:noFill/>
        </p:spPr>
      </p:pic>
      <p:sp>
        <p:nvSpPr>
          <p:cNvPr id="6" name="Rectangle 5"/>
          <p:cNvSpPr/>
          <p:nvPr/>
        </p:nvSpPr>
        <p:spPr>
          <a:xfrm>
            <a:off x="95249" y="6300311"/>
            <a:ext cx="11477625" cy="461665"/>
          </a:xfrm>
          <a:prstGeom prst="rect">
            <a:avLst/>
          </a:prstGeom>
        </p:spPr>
        <p:txBody>
          <a:bodyPr wrap="square">
            <a:spAutoFit/>
          </a:bodyPr>
          <a:lstStyle/>
          <a:p>
            <a:r>
              <a:rPr lang="en-GB" sz="1200" dirty="0"/>
              <a:t>Taken from Figure 1 in </a:t>
            </a:r>
            <a:r>
              <a:rPr lang="en-GB" sz="1200" dirty="0" err="1"/>
              <a:t>Kestler</a:t>
            </a:r>
            <a:r>
              <a:rPr lang="en-GB" sz="1200" dirty="0"/>
              <a:t>  E. , </a:t>
            </a:r>
            <a:r>
              <a:rPr lang="en-GB" sz="1200" dirty="0" err="1"/>
              <a:t>Ambrosio</a:t>
            </a:r>
            <a:r>
              <a:rPr lang="en-GB" sz="1200" dirty="0"/>
              <a:t> G. ,  Hemming K.  , Hughes J. </a:t>
            </a:r>
            <a:r>
              <a:rPr lang="en-GB" sz="1200" dirty="0" err="1"/>
              <a:t>Matute</a:t>
            </a:r>
            <a:r>
              <a:rPr lang="en-GB" sz="1200" dirty="0"/>
              <a:t> J.  Moreno M.  and Walker D. Scaling up an integrated approach to improve care during delivery in northern Guatemala: a stepped-wedge cluster randomized trial Submitted.</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8" y="1428749"/>
            <a:ext cx="10448925" cy="4871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3728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1b: abstract</a:t>
            </a: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23</a:t>
            </a:fld>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61192617"/>
              </p:ext>
            </p:extLst>
          </p:nvPr>
        </p:nvGraphicFramePr>
        <p:xfrm>
          <a:off x="104776" y="1292470"/>
          <a:ext cx="11772900" cy="5386158"/>
        </p:xfrm>
        <a:graphic>
          <a:graphicData uri="http://schemas.openxmlformats.org/drawingml/2006/table">
            <a:tbl>
              <a:tblPr firstRow="1" firstCol="1" bandRow="1"/>
              <a:tblGrid>
                <a:gridCol w="2282233"/>
                <a:gridCol w="9490667"/>
              </a:tblGrid>
              <a:tr h="273339">
                <a:tc>
                  <a:txBody>
                    <a:bodyPr/>
                    <a:lstStyle/>
                    <a:p>
                      <a:r>
                        <a:rPr lang="en-GB" sz="1600" b="1" dirty="0" smtClean="0">
                          <a:effectLst/>
                          <a:latin typeface="Calibri"/>
                        </a:rPr>
                        <a:t>Abstract </a:t>
                      </a:r>
                      <a:r>
                        <a:rPr lang="en-GB" sz="1600" b="1" dirty="0">
                          <a:effectLst/>
                          <a:latin typeface="Calibri"/>
                        </a:rPr>
                        <a:t>Item</a:t>
                      </a:r>
                      <a:r>
                        <a:rPr lang="en-GB" sz="1600" dirty="0">
                          <a:effectLst/>
                          <a:latin typeface="Calibri"/>
                        </a:rPr>
                        <a:t> </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b="1" dirty="0" smtClean="0">
                          <a:effectLst/>
                          <a:latin typeface="Calibri"/>
                          <a:ea typeface="Calibri"/>
                          <a:cs typeface="Times New Roman"/>
                        </a:rPr>
                        <a:t>Extension </a:t>
                      </a:r>
                      <a:r>
                        <a:rPr lang="en-GB" sz="1600" b="1" dirty="0">
                          <a:effectLst/>
                          <a:latin typeface="Calibri"/>
                          <a:ea typeface="Calibri"/>
                          <a:cs typeface="Times New Roman"/>
                        </a:rPr>
                        <a:t>for SW-CRTs</a:t>
                      </a:r>
                      <a:endParaRPr lang="en-GB" sz="1600" dirty="0">
                        <a:effectLst/>
                        <a:latin typeface="Calibri"/>
                        <a:ea typeface="Calibri"/>
                        <a:cs typeface="Times New Roman"/>
                      </a:endParaRP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22">
                <a:tc>
                  <a:txBody>
                    <a:bodyPr/>
                    <a:lstStyle/>
                    <a:p>
                      <a:pPr>
                        <a:lnSpc>
                          <a:spcPct val="115000"/>
                        </a:lnSpc>
                        <a:spcAft>
                          <a:spcPts val="0"/>
                        </a:spcAft>
                      </a:pPr>
                      <a:r>
                        <a:rPr lang="en-GB" sz="1600" dirty="0">
                          <a:effectLst/>
                          <a:latin typeface="Calibri"/>
                          <a:ea typeface="Calibri"/>
                          <a:cs typeface="Times New Roman"/>
                        </a:rPr>
                        <a:t>Title</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Identification of study as a stepped-wedge cluster randomised trial. </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1116">
                <a:tc>
                  <a:txBody>
                    <a:bodyPr/>
                    <a:lstStyle/>
                    <a:p>
                      <a:pPr>
                        <a:lnSpc>
                          <a:spcPct val="115000"/>
                        </a:lnSpc>
                        <a:spcAft>
                          <a:spcPts val="0"/>
                        </a:spcAft>
                      </a:pPr>
                      <a:r>
                        <a:rPr lang="en-GB" sz="1600" dirty="0">
                          <a:effectLst/>
                          <a:latin typeface="Calibri"/>
                          <a:ea typeface="Calibri"/>
                          <a:cs typeface="Times New Roman"/>
                        </a:rPr>
                        <a:t>Trial design</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Description of the trial design (including numbers of sequences and clusters, and whether participants assessed in different periods are the same people, different people, or a mixture).</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i="1" dirty="0">
                          <a:effectLst/>
                          <a:latin typeface="Calibri"/>
                          <a:ea typeface="Calibri"/>
                          <a:cs typeface="Times New Roman"/>
                        </a:rPr>
                        <a:t>Methods</a:t>
                      </a:r>
                      <a:endParaRPr lang="en-GB" sz="1600" dirty="0">
                        <a:effectLst/>
                        <a:latin typeface="Calibri"/>
                        <a:ea typeface="Calibri"/>
                        <a:cs typeface="Times New Roman"/>
                      </a:endParaRP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 </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dirty="0">
                          <a:effectLst/>
                          <a:latin typeface="Calibri"/>
                          <a:ea typeface="Calibri"/>
                          <a:cs typeface="Times New Roman"/>
                        </a:rPr>
                        <a:t>Participants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Eligibility criteria for clusters and participants.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dirty="0">
                          <a:effectLst/>
                          <a:latin typeface="Calibri"/>
                          <a:ea typeface="Calibri"/>
                          <a:cs typeface="Times New Roman"/>
                        </a:rPr>
                        <a:t>Interventions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The intervention and control conditions.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dirty="0">
                          <a:effectLst/>
                          <a:latin typeface="Calibri"/>
                          <a:ea typeface="Calibri"/>
                          <a:cs typeface="Times New Roman"/>
                        </a:rPr>
                        <a:t>Objective</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Specific objective or hypothesis.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dirty="0">
                          <a:effectLst/>
                          <a:latin typeface="Calibri"/>
                          <a:ea typeface="Calibri"/>
                          <a:cs typeface="Times New Roman"/>
                        </a:rPr>
                        <a:t>Outcome</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Clearly defined primary outcome.</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dirty="0">
                          <a:effectLst/>
                          <a:latin typeface="Calibri"/>
                          <a:ea typeface="Calibri"/>
                          <a:cs typeface="Times New Roman"/>
                        </a:rPr>
                        <a:t>Randomisation</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How clusters were allocated to sequence of treatments.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22">
                <a:tc>
                  <a:txBody>
                    <a:bodyPr/>
                    <a:lstStyle/>
                    <a:p>
                      <a:pPr>
                        <a:lnSpc>
                          <a:spcPct val="115000"/>
                        </a:lnSpc>
                        <a:spcAft>
                          <a:spcPts val="0"/>
                        </a:spcAft>
                      </a:pPr>
                      <a:r>
                        <a:rPr lang="en-GB" sz="1600" dirty="0">
                          <a:effectLst/>
                          <a:latin typeface="Calibri"/>
                          <a:ea typeface="Calibri"/>
                          <a:cs typeface="Times New Roman"/>
                        </a:rPr>
                        <a:t>Blinding (masking)</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Whether participants, healthcare professionals, those recruiting and those assessing outcomes were blinded.</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i="1">
                          <a:effectLst/>
                          <a:latin typeface="Calibri"/>
                          <a:ea typeface="Calibri"/>
                          <a:cs typeface="Times New Roman"/>
                        </a:rPr>
                        <a:t>Results</a:t>
                      </a:r>
                      <a:endParaRPr lang="en-GB" sz="1600">
                        <a:effectLst/>
                        <a:latin typeface="Calibri"/>
                        <a:ea typeface="Calibri"/>
                        <a:cs typeface="Times New Roman"/>
                      </a:endParaRP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 </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a:effectLst/>
                          <a:latin typeface="Calibri"/>
                          <a:ea typeface="Calibri"/>
                          <a:cs typeface="Times New Roman"/>
                        </a:rPr>
                        <a:t>Numbers randomised</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Number of clusters randomised to each sequence of treatments. </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a:effectLst/>
                          <a:latin typeface="Calibri"/>
                          <a:ea typeface="Calibri"/>
                          <a:cs typeface="Times New Roman"/>
                        </a:rPr>
                        <a:t>Recruitment</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Trial status.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a:effectLst/>
                          <a:latin typeface="Calibri"/>
                          <a:ea typeface="Calibri"/>
                          <a:cs typeface="Times New Roman"/>
                        </a:rPr>
                        <a:t>Numbers analysed</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Number of observations and clusters included in the analysis. </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722">
                <a:tc>
                  <a:txBody>
                    <a:bodyPr/>
                    <a:lstStyle/>
                    <a:p>
                      <a:pPr>
                        <a:lnSpc>
                          <a:spcPct val="115000"/>
                        </a:lnSpc>
                        <a:spcAft>
                          <a:spcPts val="0"/>
                        </a:spcAft>
                      </a:pPr>
                      <a:r>
                        <a:rPr lang="en-GB" sz="1600" dirty="0">
                          <a:effectLst/>
                          <a:latin typeface="Calibri"/>
                          <a:ea typeface="Calibri"/>
                          <a:cs typeface="Times New Roman"/>
                        </a:rPr>
                        <a:t>Outcome</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For the primary outcome, the estimated effect size (and CI) and reporting of any adjustment for secular trends.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a:effectLst/>
                          <a:latin typeface="Calibri"/>
                          <a:ea typeface="Calibri"/>
                          <a:cs typeface="Times New Roman"/>
                        </a:rPr>
                        <a:t>Harms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Important adverse events or side effects.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39">
                <a:tc>
                  <a:txBody>
                    <a:bodyPr/>
                    <a:lstStyle/>
                    <a:p>
                      <a:pPr>
                        <a:lnSpc>
                          <a:spcPct val="115000"/>
                        </a:lnSpc>
                        <a:spcAft>
                          <a:spcPts val="0"/>
                        </a:spcAft>
                      </a:pPr>
                      <a:r>
                        <a:rPr lang="en-GB" sz="1600">
                          <a:effectLst/>
                          <a:latin typeface="Calibri"/>
                          <a:ea typeface="Calibri"/>
                          <a:cs typeface="Times New Roman"/>
                        </a:rPr>
                        <a:t>Conclusions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General interpretation of the results.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670">
                <a:tc>
                  <a:txBody>
                    <a:bodyPr/>
                    <a:lstStyle/>
                    <a:p>
                      <a:pPr>
                        <a:lnSpc>
                          <a:spcPct val="115000"/>
                        </a:lnSpc>
                        <a:spcAft>
                          <a:spcPts val="0"/>
                        </a:spcAft>
                      </a:pPr>
                      <a:r>
                        <a:rPr lang="en-GB" sz="1600" dirty="0">
                          <a:effectLst/>
                          <a:latin typeface="Calibri"/>
                          <a:ea typeface="Calibri"/>
                          <a:cs typeface="Times New Roman"/>
                        </a:rPr>
                        <a:t>Trial registration  </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GB" sz="1600" dirty="0">
                          <a:effectLst/>
                          <a:latin typeface="Calibri"/>
                          <a:ea typeface="Calibri"/>
                          <a:cs typeface="Times New Roman"/>
                        </a:rPr>
                        <a:t>Registration number and name of trial register. Ethical approvals.</a:t>
                      </a:r>
                    </a:p>
                  </a:txBody>
                  <a:tcPr marL="67077" marR="6707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 Box 2"/>
          <p:cNvSpPr txBox="1">
            <a:spLocks noChangeArrowheads="1"/>
          </p:cNvSpPr>
          <p:nvPr/>
        </p:nvSpPr>
        <p:spPr bwMode="auto">
          <a:xfrm>
            <a:off x="6167438" y="346075"/>
            <a:ext cx="5608637" cy="258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8560929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1b abstract: elaboration </a:t>
            </a:r>
            <a:endParaRPr lang="en-GB" dirty="0"/>
          </a:p>
        </p:txBody>
      </p:sp>
      <p:sp>
        <p:nvSpPr>
          <p:cNvPr id="3" name="Content Placeholder 2"/>
          <p:cNvSpPr>
            <a:spLocks noGrp="1"/>
          </p:cNvSpPr>
          <p:nvPr>
            <p:ph idx="1"/>
          </p:nvPr>
        </p:nvSpPr>
        <p:spPr/>
        <p:txBody>
          <a:bodyPr>
            <a:normAutofit/>
          </a:bodyPr>
          <a:lstStyle/>
          <a:p>
            <a:r>
              <a:rPr lang="en-GB" dirty="0"/>
              <a:t>M</a:t>
            </a:r>
            <a:r>
              <a:rPr lang="en-GB" dirty="0" smtClean="0"/>
              <a:t>any </a:t>
            </a:r>
            <a:r>
              <a:rPr lang="en-GB" dirty="0"/>
              <a:t>readers will base their assessment of the trial from the information available in the </a:t>
            </a:r>
            <a:r>
              <a:rPr lang="en-GB" dirty="0" smtClean="0"/>
              <a:t>abstract.</a:t>
            </a:r>
          </a:p>
          <a:p>
            <a:r>
              <a:rPr lang="en-GB" dirty="0" smtClean="0"/>
              <a:t>Of </a:t>
            </a:r>
            <a:r>
              <a:rPr lang="en-GB" dirty="0"/>
              <a:t>some note, the Items recommended to be reported in the abstract results section </a:t>
            </a:r>
            <a:r>
              <a:rPr lang="en-GB" b="1" i="1" dirty="0">
                <a:solidFill>
                  <a:srgbClr val="FF0000"/>
                </a:solidFill>
              </a:rPr>
              <a:t>do not include</a:t>
            </a:r>
            <a:r>
              <a:rPr lang="en-GB" i="1" dirty="0">
                <a:solidFill>
                  <a:srgbClr val="FF0000"/>
                </a:solidFill>
              </a:rPr>
              <a:t> the summary measures of the outcome under intervention and control conditions</a:t>
            </a:r>
            <a:r>
              <a:rPr lang="en-GB" dirty="0"/>
              <a:t>, so as to avoid misattributing the unadjusted difference to the treatment effect. </a:t>
            </a:r>
            <a:endParaRPr lang="en-GB"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14090040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1b abstract: example</a:t>
            </a: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25</a:t>
            </a:fld>
            <a:endParaRPr lang="en-US" dirty="0"/>
          </a:p>
        </p:txBody>
      </p:sp>
      <p:sp>
        <p:nvSpPr>
          <p:cNvPr id="3" name="Content Placeholder 2"/>
          <p:cNvSpPr>
            <a:spLocks noGrp="1"/>
          </p:cNvSpPr>
          <p:nvPr>
            <p:ph idx="1"/>
          </p:nvPr>
        </p:nvSpPr>
        <p:spPr>
          <a:xfrm>
            <a:off x="219075" y="1425401"/>
            <a:ext cx="11744325" cy="5242099"/>
          </a:xfrm>
        </p:spPr>
        <p:txBody>
          <a:bodyPr>
            <a:noAutofit/>
          </a:bodyPr>
          <a:lstStyle/>
          <a:p>
            <a:pPr marL="0" indent="0">
              <a:lnSpc>
                <a:spcPct val="115000"/>
              </a:lnSpc>
              <a:spcAft>
                <a:spcPts val="1000"/>
              </a:spcAft>
              <a:buNone/>
            </a:pPr>
            <a:r>
              <a:rPr lang="en-GB" sz="1200" b="1" dirty="0">
                <a:latin typeface="Calibri"/>
                <a:ea typeface="Calibri"/>
                <a:cs typeface="Times New Roman"/>
              </a:rPr>
              <a:t>An integrated approach to improve care during delivery in a low income country: a stepped-wedge cluster randomized </a:t>
            </a:r>
            <a:r>
              <a:rPr lang="en-GB" sz="1200" b="1" dirty="0" smtClean="0">
                <a:latin typeface="Calibri"/>
                <a:ea typeface="Calibri"/>
                <a:cs typeface="Times New Roman"/>
              </a:rPr>
              <a:t>trial</a:t>
            </a:r>
            <a:endParaRPr lang="en-GB" sz="1200" dirty="0" smtClean="0">
              <a:latin typeface="Calibri"/>
              <a:ea typeface="Calibri"/>
              <a:cs typeface="Times New Roman"/>
            </a:endParaRPr>
          </a:p>
          <a:p>
            <a:pPr marL="0" indent="0">
              <a:lnSpc>
                <a:spcPct val="115000"/>
              </a:lnSpc>
              <a:spcAft>
                <a:spcPts val="1000"/>
              </a:spcAft>
              <a:buNone/>
            </a:pPr>
            <a:r>
              <a:rPr lang="en-GB" sz="1200" i="1" dirty="0" smtClean="0">
                <a:latin typeface="Calibri"/>
                <a:ea typeface="Calibri"/>
                <a:cs typeface="Times New Roman"/>
              </a:rPr>
              <a:t>Background</a:t>
            </a:r>
            <a:r>
              <a:rPr lang="en-GB" sz="1200" i="1" dirty="0">
                <a:latin typeface="Calibri"/>
                <a:ea typeface="Calibri"/>
                <a:cs typeface="Times New Roman"/>
              </a:rPr>
              <a:t>:</a:t>
            </a:r>
            <a:r>
              <a:rPr lang="en-GB" sz="1200" dirty="0">
                <a:latin typeface="Calibri"/>
                <a:ea typeface="Calibri"/>
                <a:cs typeface="Times New Roman"/>
              </a:rPr>
              <a:t> Rural communities in low income countries, where most deliveries take place at home under the care of a traditional birth attendant, have high rates of complications. The objective of this study was to evaluate the impact of a package of interventions, with the aim of encouraging women to deliver at health centres and training traditional birth attendants, on adverse maternal and child health indicators. </a:t>
            </a:r>
          </a:p>
          <a:p>
            <a:pPr marL="0" indent="0">
              <a:lnSpc>
                <a:spcPct val="115000"/>
              </a:lnSpc>
              <a:spcAft>
                <a:spcPts val="1000"/>
              </a:spcAft>
              <a:buNone/>
            </a:pPr>
            <a:r>
              <a:rPr lang="en-GB" sz="1200" i="1" dirty="0">
                <a:latin typeface="Calibri"/>
                <a:ea typeface="Calibri"/>
                <a:cs typeface="Times New Roman"/>
              </a:rPr>
              <a:t>Methods: </a:t>
            </a:r>
            <a:r>
              <a:rPr lang="en-GB" sz="1200" dirty="0">
                <a:latin typeface="Calibri"/>
                <a:ea typeface="Calibri"/>
                <a:cs typeface="Times New Roman"/>
              </a:rPr>
              <a:t>The intervention package was implemented in a random order using a stepped-wedge design across the six sub-districts of two purposively selected (high maternal morbidity) districts of the country over the period January-2014 to January-2017. The intervention was implemented in sequentially with one of the six sub-districts transitioning to the intervention every four months. The randomisation was stratified by the two participating districts with one sub-district randomly selected to be allocated first in the order. Data on outcomes were collected on all births in all 33 health centres within the two districts from nine months before the first implementation until four months after the last implementation. </a:t>
            </a:r>
          </a:p>
          <a:p>
            <a:pPr marL="0" indent="0">
              <a:lnSpc>
                <a:spcPct val="115000"/>
              </a:lnSpc>
              <a:spcAft>
                <a:spcPts val="1000"/>
              </a:spcAft>
              <a:buNone/>
            </a:pPr>
            <a:r>
              <a:rPr lang="en-GB" sz="1200" dirty="0">
                <a:latin typeface="Calibri"/>
                <a:ea typeface="Calibri"/>
                <a:cs typeface="Times New Roman"/>
              </a:rPr>
              <a:t>The intervention encompassed three components. The first component consisted of the distribution of promotional materials encouraging health centre delivery. The second educational component sought to raise awareness among health centre personnel of the importance of the participation of traditional birth attendants and increase knowledge on the appropriate management of obstetric emergencies. The third training component focused on building capacity among health personnel. Main outcomes were number of health centre deliveries and maternal and perinatal morbidity; and perinatal mortality. Usual care continued over the control periods. Women, health care professionals and data collection were unblended to the intervention. </a:t>
            </a:r>
          </a:p>
          <a:p>
            <a:pPr marL="0" indent="0">
              <a:lnSpc>
                <a:spcPct val="115000"/>
              </a:lnSpc>
              <a:spcAft>
                <a:spcPts val="1000"/>
              </a:spcAft>
              <a:buNone/>
            </a:pPr>
            <a:r>
              <a:rPr lang="en-GB" sz="1200" i="1" dirty="0">
                <a:latin typeface="Calibri"/>
                <a:ea typeface="Calibri"/>
                <a:cs typeface="Times New Roman"/>
              </a:rPr>
              <a:t>Results:</a:t>
            </a:r>
            <a:r>
              <a:rPr lang="en-GB" sz="1200" dirty="0">
                <a:latin typeface="Calibri"/>
                <a:ea typeface="Calibri"/>
                <a:cs typeface="Times New Roman"/>
              </a:rPr>
              <a:t> There were a total of 24,464 deliveries over the study period. Health centre deliveries per 100 live births showed an overall increase over the study period, although </a:t>
            </a:r>
            <a:r>
              <a:rPr lang="en-GB" sz="1200" dirty="0">
                <a:solidFill>
                  <a:srgbClr val="FF0000"/>
                </a:solidFill>
                <a:latin typeface="Calibri"/>
                <a:ea typeface="Calibri"/>
                <a:cs typeface="Times New Roman"/>
              </a:rPr>
              <a:t>the adjusted (for secular trends and clustering)</a:t>
            </a:r>
            <a:r>
              <a:rPr lang="en-GB" sz="1200" dirty="0">
                <a:latin typeface="Calibri"/>
                <a:ea typeface="Calibri"/>
                <a:cs typeface="Times New Roman"/>
              </a:rPr>
              <a:t> relative risk (</a:t>
            </a:r>
            <a:r>
              <a:rPr lang="en-GB" sz="1200" dirty="0" err="1">
                <a:latin typeface="Calibri"/>
                <a:ea typeface="Calibri"/>
                <a:cs typeface="Times New Roman"/>
              </a:rPr>
              <a:t>aRR</a:t>
            </a:r>
            <a:r>
              <a:rPr lang="en-GB" sz="1200" dirty="0">
                <a:latin typeface="Calibri"/>
                <a:ea typeface="Calibri"/>
                <a:cs typeface="Times New Roman"/>
              </a:rPr>
              <a:t>) was not statistically significant ((</a:t>
            </a:r>
            <a:r>
              <a:rPr lang="en-GB" sz="1200" dirty="0" err="1">
                <a:solidFill>
                  <a:srgbClr val="FF0000"/>
                </a:solidFill>
                <a:latin typeface="Calibri"/>
                <a:ea typeface="Calibri"/>
                <a:cs typeface="Times New Roman"/>
              </a:rPr>
              <a:t>aRR</a:t>
            </a:r>
            <a:r>
              <a:rPr lang="en-GB" sz="1200" dirty="0">
                <a:solidFill>
                  <a:srgbClr val="FF0000"/>
                </a:solidFill>
                <a:latin typeface="Calibri"/>
                <a:ea typeface="Calibri"/>
                <a:cs typeface="Times New Roman"/>
              </a:rPr>
              <a:t> 1.06, [CI: 0.94 - 1.32, p = 0.17]</a:t>
            </a:r>
            <a:r>
              <a:rPr lang="en-GB" sz="1200" dirty="0">
                <a:latin typeface="Calibri"/>
                <a:ea typeface="Calibri"/>
                <a:cs typeface="Times New Roman"/>
              </a:rPr>
              <a:t>). . Furthermore, maternal morbidity decreased (</a:t>
            </a:r>
            <a:r>
              <a:rPr lang="en-GB" sz="1200" dirty="0" err="1">
                <a:latin typeface="Calibri"/>
                <a:ea typeface="Calibri"/>
                <a:cs typeface="Times New Roman"/>
              </a:rPr>
              <a:t>aRR</a:t>
            </a:r>
            <a:r>
              <a:rPr lang="en-GB" sz="1200" dirty="0">
                <a:latin typeface="Calibri"/>
                <a:ea typeface="Calibri"/>
                <a:cs typeface="Times New Roman"/>
              </a:rPr>
              <a:t> 0.78 [CI: 0.60 – 1.02, p = 0.07]), as well as perinatal morbidity (</a:t>
            </a:r>
            <a:r>
              <a:rPr lang="en-GB" sz="1200" dirty="0" err="1">
                <a:latin typeface="Calibri"/>
                <a:ea typeface="Calibri"/>
                <a:cs typeface="Times New Roman"/>
              </a:rPr>
              <a:t>aRR</a:t>
            </a:r>
            <a:r>
              <a:rPr lang="en-GB" sz="1200" dirty="0">
                <a:latin typeface="Calibri"/>
                <a:ea typeface="Calibri"/>
                <a:cs typeface="Times New Roman"/>
              </a:rPr>
              <a:t> 0.65 [CI: 0.55 - 1.15, p = 0.12]) and mortality (</a:t>
            </a:r>
            <a:r>
              <a:rPr lang="en-GB" sz="1200" dirty="0" err="1">
                <a:latin typeface="Calibri"/>
                <a:ea typeface="Calibri"/>
                <a:cs typeface="Times New Roman"/>
              </a:rPr>
              <a:t>aRR</a:t>
            </a:r>
            <a:r>
              <a:rPr lang="en-GB" sz="1200" dirty="0">
                <a:latin typeface="Calibri"/>
                <a:ea typeface="Calibri"/>
                <a:cs typeface="Times New Roman"/>
              </a:rPr>
              <a:t> 0.86 [CI: 0.65 - 1.29, p = 0.29]).</a:t>
            </a:r>
          </a:p>
          <a:p>
            <a:pPr marL="0" indent="0">
              <a:lnSpc>
                <a:spcPct val="115000"/>
              </a:lnSpc>
              <a:spcAft>
                <a:spcPts val="1000"/>
              </a:spcAft>
              <a:buNone/>
            </a:pPr>
            <a:r>
              <a:rPr lang="en-GB" sz="1200" i="1" dirty="0">
                <a:latin typeface="Calibri"/>
                <a:ea typeface="Calibri"/>
                <a:cs typeface="Times New Roman"/>
              </a:rPr>
              <a:t>Conclusions:</a:t>
            </a:r>
            <a:r>
              <a:rPr lang="en-GB" sz="1200" dirty="0">
                <a:latin typeface="Calibri"/>
                <a:ea typeface="Calibri"/>
                <a:cs typeface="Times New Roman"/>
              </a:rPr>
              <a:t> This study found no statistically significant effect of an integrated approach to promote health centre delivery. The intervention holds some promise for decreasing maternal, perinatal morbidity and mortality. </a:t>
            </a:r>
          </a:p>
          <a:p>
            <a:pPr marL="0" indent="0">
              <a:lnSpc>
                <a:spcPct val="115000"/>
              </a:lnSpc>
              <a:spcAft>
                <a:spcPts val="1000"/>
              </a:spcAft>
              <a:buNone/>
            </a:pPr>
            <a:r>
              <a:rPr lang="en-GB" sz="1200" i="1" dirty="0">
                <a:latin typeface="Calibri"/>
                <a:ea typeface="Calibri"/>
                <a:cs typeface="Times New Roman"/>
              </a:rPr>
              <a:t>Trial registration</a:t>
            </a:r>
            <a:r>
              <a:rPr lang="en-GB" sz="1200" dirty="0">
                <a:latin typeface="Calibri"/>
                <a:ea typeface="Calibri"/>
                <a:cs typeface="Times New Roman"/>
              </a:rPr>
              <a:t>: ClinicalTrials.gov, NCTXXXXX; ethical approval: National Institutional Review Board </a:t>
            </a:r>
          </a:p>
        </p:txBody>
      </p:sp>
      <p:sp>
        <p:nvSpPr>
          <p:cNvPr id="5" name="TextBox 4"/>
          <p:cNvSpPr txBox="1"/>
          <p:nvPr/>
        </p:nvSpPr>
        <p:spPr>
          <a:xfrm>
            <a:off x="3184634" y="3644793"/>
            <a:ext cx="5436104" cy="523220"/>
          </a:xfrm>
          <a:prstGeom prst="rect">
            <a:avLst/>
          </a:prstGeom>
          <a:solidFill>
            <a:schemeClr val="bg1"/>
          </a:solidFill>
        </p:spPr>
        <p:txBody>
          <a:bodyPr wrap="none" rtlCol="0">
            <a:spAutoFit/>
          </a:bodyPr>
          <a:lstStyle/>
          <a:p>
            <a:r>
              <a:rPr lang="en-GB" sz="2800" b="1" dirty="0" smtClean="0">
                <a:solidFill>
                  <a:srgbClr val="FF0000"/>
                </a:solidFill>
              </a:rPr>
              <a:t>Possible with under 250 words</a:t>
            </a:r>
            <a:endParaRPr lang="en-GB" sz="2800" b="1" dirty="0">
              <a:solidFill>
                <a:srgbClr val="FF0000"/>
              </a:solidFill>
            </a:endParaRPr>
          </a:p>
        </p:txBody>
      </p:sp>
    </p:spTree>
    <p:extLst>
      <p:ext uri="{BB962C8B-B14F-4D97-AF65-F5344CB8AC3E}">
        <p14:creationId xmlns:p14="http://schemas.microsoft.com/office/powerpoint/2010/main" val="8693963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a:t>
            </a:r>
            <a:endParaRPr lang="en-GB" dirty="0"/>
          </a:p>
        </p:txBody>
      </p:sp>
      <p:sp>
        <p:nvSpPr>
          <p:cNvPr id="3" name="Content Placeholder 2"/>
          <p:cNvSpPr>
            <a:spLocks noGrp="1"/>
          </p:cNvSpPr>
          <p:nvPr>
            <p:ph idx="1"/>
          </p:nvPr>
        </p:nvSpPr>
        <p:spPr/>
        <p:txBody>
          <a:bodyPr/>
          <a:lstStyle/>
          <a:p>
            <a:r>
              <a:rPr lang="en-GB" dirty="0" smtClean="0"/>
              <a:t>Statement includes 26 items for essential reporting for any SW-CRT</a:t>
            </a:r>
          </a:p>
          <a:p>
            <a:pPr lvl="1"/>
            <a:r>
              <a:rPr lang="en-GB" dirty="0" smtClean="0"/>
              <a:t>Developed according to current guidelines on consensus statement development </a:t>
            </a:r>
          </a:p>
          <a:p>
            <a:r>
              <a:rPr lang="en-GB" dirty="0" smtClean="0"/>
              <a:t>Study specific reporting guideline might help improve quality of reporting of these study designs </a:t>
            </a:r>
          </a:p>
          <a:p>
            <a:endParaRPr lang="en-GB" dirty="0"/>
          </a:p>
          <a:p>
            <a:pPr marL="0" indent="0">
              <a:buNone/>
            </a:pPr>
            <a:endParaRPr lang="en-GB" dirty="0" smtClean="0"/>
          </a:p>
        </p:txBody>
      </p:sp>
      <p:sp>
        <p:nvSpPr>
          <p:cNvPr id="4" name="Slide Number Placeholder 3"/>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3094894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CA" dirty="0"/>
          </a:p>
        </p:txBody>
      </p:sp>
      <p:sp>
        <p:nvSpPr>
          <p:cNvPr id="3" name="Content Placeholder 2"/>
          <p:cNvSpPr>
            <a:spLocks noGrp="1"/>
          </p:cNvSpPr>
          <p:nvPr>
            <p:ph idx="1"/>
          </p:nvPr>
        </p:nvSpPr>
        <p:spPr/>
        <p:txBody>
          <a:bodyPr/>
          <a:lstStyle/>
          <a:p>
            <a:pPr marL="0" indent="0">
              <a:buNone/>
            </a:pPr>
            <a:r>
              <a:rPr lang="en-GB" dirty="0" smtClean="0"/>
              <a:t>This </a:t>
            </a:r>
            <a:r>
              <a:rPr lang="en-GB" dirty="0"/>
              <a:t>research was funded by the Australian National Health and Medical Research Council (NHMRC) project grant (1108283) and also partly funded by the UK NIHR Collaborations for Leadership in Applied Health Research and Care West Midlands initiative. Mary Dixon-Woods is funded by a Welcome Trust Senior Investigator award WT097899. Jennifer A Thompson is funded by the Medical Research Council Network of Hubs for Trials Methodology Research (MR/L004933/1-P27). Jeremy Grimshaw holds a Canada Research Chair in Health Knowledge Transfer and Uptake. Charles </a:t>
            </a:r>
            <a:r>
              <a:rPr lang="en-GB" dirty="0" err="1"/>
              <a:t>Weijer</a:t>
            </a:r>
            <a:r>
              <a:rPr lang="en-GB" dirty="0"/>
              <a:t> holds a Canada Research Chair. Joanne E McKenzie holds an NHMRC Australian Public Health Fellowship (1072366). Karla Hemming holds an NIHR Senior Research Fellowship (SRF-2017-002).</a:t>
            </a:r>
          </a:p>
          <a:p>
            <a:pPr marL="0" indent="0">
              <a:buNone/>
            </a:pPr>
            <a:endParaRPr lang="en-CA"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37313147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 of examples</a:t>
            </a:r>
            <a:endParaRPr lang="en-GB" dirty="0"/>
          </a:p>
        </p:txBody>
      </p:sp>
      <p:sp>
        <p:nvSpPr>
          <p:cNvPr id="3" name="Content Placeholder 2"/>
          <p:cNvSpPr>
            <a:spLocks noGrp="1"/>
          </p:cNvSpPr>
          <p:nvPr>
            <p:ph idx="1"/>
          </p:nvPr>
        </p:nvSpPr>
        <p:spPr/>
        <p:txBody>
          <a:bodyPr>
            <a:normAutofit fontScale="62500" lnSpcReduction="20000"/>
          </a:bodyPr>
          <a:lstStyle/>
          <a:p>
            <a:pPr marL="0" indent="0">
              <a:buNone/>
            </a:pPr>
            <a:r>
              <a:rPr lang="en-GB" dirty="0"/>
              <a:t>[DAVE Trial protocol] Solomon E, Rees T, </a:t>
            </a:r>
            <a:r>
              <a:rPr lang="en-GB" dirty="0" err="1"/>
              <a:t>Ukoumunne</a:t>
            </a:r>
            <a:r>
              <a:rPr lang="en-GB" dirty="0"/>
              <a:t> OC, </a:t>
            </a:r>
            <a:r>
              <a:rPr lang="en-GB" dirty="0" err="1"/>
              <a:t>Hillsdon</a:t>
            </a:r>
            <a:r>
              <a:rPr lang="en-GB" dirty="0"/>
              <a:t> M. The Devon Active Villages Evaluation (DAVE) trial: study protocol of a stepped wedge cluster randomised trial of a community-level physical activity intervention in rural southwest England. BMC Public Health. 2012 Aug </a:t>
            </a:r>
            <a:r>
              <a:rPr lang="en-GB" dirty="0" smtClean="0"/>
              <a:t>1</a:t>
            </a:r>
          </a:p>
          <a:p>
            <a:pPr marL="0" indent="0">
              <a:buNone/>
            </a:pPr>
            <a:r>
              <a:rPr lang="en-GB" dirty="0" smtClean="0"/>
              <a:t>[</a:t>
            </a:r>
            <a:r>
              <a:rPr lang="en-GB" dirty="0" err="1"/>
              <a:t>FallDem</a:t>
            </a:r>
            <a:r>
              <a:rPr lang="en-GB" dirty="0"/>
              <a:t> Trial] Reuther S, </a:t>
            </a:r>
            <a:r>
              <a:rPr lang="en-GB" dirty="0" err="1"/>
              <a:t>Holle</a:t>
            </a:r>
            <a:r>
              <a:rPr lang="en-GB" dirty="0"/>
              <a:t> D, </a:t>
            </a:r>
            <a:r>
              <a:rPr lang="en-GB" dirty="0" err="1"/>
              <a:t>Buscher</a:t>
            </a:r>
            <a:r>
              <a:rPr lang="en-GB" dirty="0"/>
              <a:t> I, </a:t>
            </a:r>
            <a:r>
              <a:rPr lang="en-GB" dirty="0" err="1"/>
              <a:t>Dortmann</a:t>
            </a:r>
            <a:r>
              <a:rPr lang="en-GB" dirty="0"/>
              <a:t> O, Müller R, </a:t>
            </a:r>
            <a:r>
              <a:rPr lang="en-GB" dirty="0" err="1"/>
              <a:t>Bartholomeyczik</a:t>
            </a:r>
            <a:r>
              <a:rPr lang="en-GB" dirty="0"/>
              <a:t> S, et al. Effect evaluation of two types of dementia-specific case conferences in German nursing homes (</a:t>
            </a:r>
            <a:r>
              <a:rPr lang="en-GB" dirty="0" err="1"/>
              <a:t>FallDem</a:t>
            </a:r>
            <a:r>
              <a:rPr lang="en-GB" dirty="0"/>
              <a:t>) using a stepped-wedge design: study protocol for a randomized controlled trial. Trials. 2014 Aug 12;15:319. </a:t>
            </a:r>
            <a:r>
              <a:rPr lang="en-GB" dirty="0" smtClean="0"/>
              <a:t>;</a:t>
            </a:r>
            <a:r>
              <a:rPr lang="en-GB" dirty="0"/>
              <a:t>12:581. </a:t>
            </a:r>
            <a:endParaRPr lang="en-GB" dirty="0" smtClean="0"/>
          </a:p>
          <a:p>
            <a:pPr marL="0" indent="0">
              <a:buNone/>
            </a:pPr>
            <a:r>
              <a:rPr lang="en-GB" dirty="0"/>
              <a:t>[Long-live Mothers Trial] </a:t>
            </a:r>
            <a:r>
              <a:rPr lang="en-US" dirty="0" err="1"/>
              <a:t>Kestler</a:t>
            </a:r>
            <a:r>
              <a:rPr lang="en-US" dirty="0"/>
              <a:t> E. , </a:t>
            </a:r>
            <a:r>
              <a:rPr lang="en-US" dirty="0" err="1"/>
              <a:t>Ambrosio</a:t>
            </a:r>
            <a:r>
              <a:rPr lang="en-US" dirty="0"/>
              <a:t> G. , Hemming K., Hughes J. </a:t>
            </a:r>
            <a:r>
              <a:rPr lang="en-US" dirty="0" err="1"/>
              <a:t>Matute</a:t>
            </a:r>
            <a:r>
              <a:rPr lang="en-US" dirty="0"/>
              <a:t> J. Moreno M.  and Walker D. Scaling up an integrated approach to improve care during delivery in northern Guatemala: a stepped-wedge cluster randomized trial Submitted. </a:t>
            </a:r>
            <a:endParaRPr lang="en-US" dirty="0" smtClean="0"/>
          </a:p>
          <a:p>
            <a:pPr marL="0" indent="0">
              <a:buNone/>
            </a:pPr>
            <a:r>
              <a:rPr lang="en-GB" dirty="0" smtClean="0"/>
              <a:t>[RegisterNow-1 Trial] Li A, Garg A, Prakash V, Grimshaw J, </a:t>
            </a:r>
            <a:r>
              <a:rPr lang="en-GB" dirty="0" err="1" smtClean="0"/>
              <a:t>Taljaard</a:t>
            </a:r>
            <a:r>
              <a:rPr lang="en-GB" dirty="0" smtClean="0"/>
              <a:t> M, Mitchell J, </a:t>
            </a:r>
            <a:r>
              <a:rPr lang="en-GB" dirty="0" err="1" smtClean="0"/>
              <a:t>Matti</a:t>
            </a:r>
            <a:r>
              <a:rPr lang="en-GB" dirty="0" smtClean="0"/>
              <a:t> D, Linklater S, Naylor K, Dixon S, </a:t>
            </a:r>
            <a:r>
              <a:rPr lang="en-GB" dirty="0" err="1" smtClean="0"/>
              <a:t>Faulds</a:t>
            </a:r>
            <a:r>
              <a:rPr lang="en-GB" dirty="0" smtClean="0"/>
              <a:t> C, Bevan R, Getchell L, Knoll G, Kim J, </a:t>
            </a:r>
            <a:r>
              <a:rPr lang="en-GB" dirty="0" err="1" smtClean="0"/>
              <a:t>Sontrop</a:t>
            </a:r>
            <a:r>
              <a:rPr lang="en-GB" dirty="0" smtClean="0"/>
              <a:t> J, </a:t>
            </a:r>
            <a:r>
              <a:rPr lang="en-GB" dirty="0" err="1" smtClean="0"/>
              <a:t>Bjerre</a:t>
            </a:r>
            <a:r>
              <a:rPr lang="en-GB" dirty="0" smtClean="0"/>
              <a:t> L, Tong A, </a:t>
            </a:r>
            <a:r>
              <a:rPr lang="en-GB" dirty="0" err="1" smtClean="0"/>
              <a:t>Presseau</a:t>
            </a:r>
            <a:r>
              <a:rPr lang="en-GB" dirty="0" smtClean="0"/>
              <a:t> J. Promoting deceased organ and tissue donation registration in family physician waiting rooms (RegisterNow-1 Trial): Study Protocol for a pragmatic stepped-wedge cluster randomized controlled registry trial. Trials</a:t>
            </a:r>
            <a:r>
              <a:rPr lang="en-GB" i="1" dirty="0" smtClean="0"/>
              <a:t> </a:t>
            </a:r>
            <a:r>
              <a:rPr lang="en-GB" dirty="0" smtClean="0"/>
              <a:t>2017; 18:610. </a:t>
            </a:r>
          </a:p>
          <a:p>
            <a:pPr marL="0" indent="0">
              <a:buNone/>
            </a:pPr>
            <a:r>
              <a:rPr lang="en-GB" dirty="0"/>
              <a:t>[FIT Trial] Fuller C, </a:t>
            </a:r>
            <a:r>
              <a:rPr lang="en-GB" dirty="0" err="1"/>
              <a:t>Michie</a:t>
            </a:r>
            <a:r>
              <a:rPr lang="en-GB" dirty="0"/>
              <a:t> S, Savage J, </a:t>
            </a:r>
            <a:r>
              <a:rPr lang="en-GB" dirty="0" err="1"/>
              <a:t>McAteer</a:t>
            </a:r>
            <a:r>
              <a:rPr lang="en-GB" dirty="0"/>
              <a:t> J, </a:t>
            </a:r>
            <a:r>
              <a:rPr lang="en-GB" dirty="0" err="1"/>
              <a:t>Besser</a:t>
            </a:r>
            <a:r>
              <a:rPr lang="en-GB" dirty="0"/>
              <a:t> S, </a:t>
            </a:r>
            <a:r>
              <a:rPr lang="en-GB" dirty="0" err="1"/>
              <a:t>Charlett</a:t>
            </a:r>
            <a:r>
              <a:rPr lang="en-GB" dirty="0"/>
              <a:t> A, Hayward A, Cookson BD, Cooper BS, Duckworth G, Jeanes A, Roberts J, </a:t>
            </a:r>
            <a:r>
              <a:rPr lang="en-GB" dirty="0" err="1"/>
              <a:t>Teare</a:t>
            </a:r>
            <a:r>
              <a:rPr lang="en-GB" dirty="0"/>
              <a:t> L, Stone S. The Feedback Intervention Trial (FIT)--improving hand-hygiene compliance in UK healthcare workers: a stepped wedge cluster randomised controlled trial. PLOS ONE. 2012;7(10):e41617. </a:t>
            </a:r>
          </a:p>
          <a:p>
            <a:pPr marL="0" indent="0">
              <a:buNone/>
            </a:pPr>
            <a:r>
              <a:rPr lang="en-GB" dirty="0"/>
              <a:t>[Riverbank Filtration Trial] McGuinness SL, O'Toole JE, </a:t>
            </a:r>
            <a:r>
              <a:rPr lang="en-GB" dirty="0" err="1"/>
              <a:t>Boving</a:t>
            </a:r>
            <a:r>
              <a:rPr lang="en-GB" dirty="0"/>
              <a:t> TB, Forbes AB, Sinclair M, </a:t>
            </a:r>
            <a:r>
              <a:rPr lang="en-GB" dirty="0" err="1"/>
              <a:t>Gautam</a:t>
            </a:r>
            <a:r>
              <a:rPr lang="en-GB" dirty="0"/>
              <a:t> SK, et al. Protocol for a cluster randomised stepped wedge trial assessing the impact of a community-level hygiene intervention and a water intervention using riverbank filtration technology on diarrhoeal prevalence in India. BMJ Open. 2017 Mar 17;7(3):e015036. </a:t>
            </a:r>
          </a:p>
          <a:p>
            <a:pPr marL="0" indent="0">
              <a:buNone/>
            </a:pPr>
            <a:endParaRPr lang="en-GB" dirty="0"/>
          </a:p>
          <a:p>
            <a:pPr marL="0" indent="0">
              <a:buNone/>
            </a:pP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5362041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Glossary of terms</a:t>
            </a:r>
            <a:endParaRPr lang="en-CA" dirty="0"/>
          </a:p>
        </p:txBody>
      </p:sp>
      <p:sp>
        <p:nvSpPr>
          <p:cNvPr id="25" name="Content Placeholder 24"/>
          <p:cNvSpPr>
            <a:spLocks noGrp="1"/>
          </p:cNvSpPr>
          <p:nvPr>
            <p:ph idx="1"/>
          </p:nvPr>
        </p:nvSpPr>
        <p:spPr/>
        <p:txBody>
          <a:bodyPr/>
          <a:lstStyle/>
          <a:p>
            <a:endParaRPr lang="en-GB"/>
          </a:p>
        </p:txBody>
      </p:sp>
      <p:sp>
        <p:nvSpPr>
          <p:cNvPr id="3" name="Slide Number Placeholder 2"/>
          <p:cNvSpPr>
            <a:spLocks noGrp="1"/>
          </p:cNvSpPr>
          <p:nvPr>
            <p:ph type="sldNum" sz="quarter" idx="12"/>
          </p:nvPr>
        </p:nvSpPr>
        <p:spPr/>
        <p:txBody>
          <a:bodyPr/>
          <a:lstStyle/>
          <a:p>
            <a:fld id="{D57F1E4F-1CFF-5643-939E-217C01CDF565}" type="slidenum">
              <a:rPr lang="en-US" smtClean="0"/>
              <a:pPr/>
              <a:t>29</a:t>
            </a:fld>
            <a:endParaRPr lang="en-US" dirty="0"/>
          </a:p>
        </p:txBody>
      </p:sp>
      <p:graphicFrame>
        <p:nvGraphicFramePr>
          <p:cNvPr id="23" name="Table 22"/>
          <p:cNvGraphicFramePr>
            <a:graphicFrameLocks noGrp="1"/>
          </p:cNvGraphicFramePr>
          <p:nvPr>
            <p:extLst>
              <p:ext uri="{D42A27DB-BD31-4B8C-83A1-F6EECF244321}">
                <p14:modId xmlns:p14="http://schemas.microsoft.com/office/powerpoint/2010/main" val="3213055703"/>
              </p:ext>
            </p:extLst>
          </p:nvPr>
        </p:nvGraphicFramePr>
        <p:xfrm>
          <a:off x="382556" y="1500407"/>
          <a:ext cx="10636897" cy="4638728"/>
        </p:xfrm>
        <a:graphic>
          <a:graphicData uri="http://schemas.openxmlformats.org/drawingml/2006/table">
            <a:tbl>
              <a:tblPr firstRow="1" firstCol="1" bandRow="1"/>
              <a:tblGrid>
                <a:gridCol w="4637313"/>
                <a:gridCol w="5999584"/>
              </a:tblGrid>
              <a:tr h="0">
                <a:tc>
                  <a:txBody>
                    <a:bodyPr/>
                    <a:lstStyle/>
                    <a:p>
                      <a:pPr>
                        <a:spcAft>
                          <a:spcPts val="0"/>
                        </a:spcAft>
                      </a:pPr>
                      <a:r>
                        <a:rPr lang="en-GB" sz="1600" b="1" dirty="0">
                          <a:effectLst/>
                          <a:latin typeface="Calibri"/>
                          <a:ea typeface="Calibri"/>
                          <a:cs typeface="Times New Roman"/>
                        </a:rPr>
                        <a:t>Term </a:t>
                      </a:r>
                      <a:endParaRPr lang="en-GB"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b="1">
                          <a:effectLst/>
                          <a:latin typeface="Calibri"/>
                          <a:ea typeface="Calibri"/>
                          <a:cs typeface="Times New Roman"/>
                        </a:rPr>
                        <a:t>Explanation </a:t>
                      </a:r>
                      <a:endParaRPr lang="en-GB" sz="16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226">
                <a:tc>
                  <a:txBody>
                    <a:bodyPr/>
                    <a:lstStyle/>
                    <a:p>
                      <a:pPr>
                        <a:spcAft>
                          <a:spcPts val="0"/>
                        </a:spcAft>
                      </a:pPr>
                      <a:r>
                        <a:rPr lang="en-GB" sz="1600" dirty="0">
                          <a:effectLst/>
                          <a:latin typeface="Calibri"/>
                          <a:ea typeface="Calibri"/>
                          <a:cs typeface="Times New Roman"/>
                        </a:rPr>
                        <a:t>Cluster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a:effectLst/>
                          <a:latin typeface="Calibri"/>
                          <a:ea typeface="Calibri"/>
                          <a:cs typeface="Times New Roman"/>
                        </a:rPr>
                        <a:t>The unit of randomisation.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451">
                <a:tc>
                  <a:txBody>
                    <a:bodyPr/>
                    <a:lstStyle/>
                    <a:p>
                      <a:pPr>
                        <a:spcAft>
                          <a:spcPts val="0"/>
                        </a:spcAft>
                      </a:pPr>
                      <a:r>
                        <a:rPr lang="en-GB" sz="1600" dirty="0">
                          <a:effectLst/>
                          <a:latin typeface="Calibri"/>
                          <a:ea typeface="Calibri"/>
                          <a:cs typeface="Times New Roman"/>
                        </a:rPr>
                        <a:t>Cluster-period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a:effectLst/>
                          <a:latin typeface="Calibri"/>
                          <a:ea typeface="Calibri"/>
                          <a:cs typeface="Times New Roman"/>
                        </a:rPr>
                        <a:t>A grouping of observations by time of measurement and cluster.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451">
                <a:tc>
                  <a:txBody>
                    <a:bodyPr/>
                    <a:lstStyle/>
                    <a:p>
                      <a:pPr>
                        <a:spcAft>
                          <a:spcPts val="0"/>
                        </a:spcAft>
                      </a:pPr>
                      <a:r>
                        <a:rPr lang="en-GB" sz="1600" dirty="0">
                          <a:effectLst/>
                          <a:latin typeface="Calibri"/>
                          <a:ea typeface="Calibri"/>
                          <a:cs typeface="Times New Roman"/>
                        </a:rPr>
                        <a:t>Step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Calibri"/>
                          <a:ea typeface="Calibri"/>
                          <a:cs typeface="Times New Roman"/>
                        </a:rPr>
                        <a:t>A planned point at which a cluster or group of clusters crosses from control to intervention.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226">
                <a:tc>
                  <a:txBody>
                    <a:bodyPr/>
                    <a:lstStyle/>
                    <a:p>
                      <a:pPr>
                        <a:spcAft>
                          <a:spcPts val="0"/>
                        </a:spcAft>
                      </a:pPr>
                      <a:r>
                        <a:rPr lang="en-GB" sz="1600" dirty="0">
                          <a:effectLst/>
                          <a:latin typeface="Calibri"/>
                          <a:ea typeface="Calibri"/>
                          <a:cs typeface="Times New Roman"/>
                        </a:rPr>
                        <a:t>Period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a:effectLst/>
                          <a:latin typeface="Calibri"/>
                          <a:ea typeface="Calibri"/>
                          <a:cs typeface="Times New Roman"/>
                        </a:rPr>
                        <a:t>A grouping of observations by time of measurement.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226">
                <a:tc>
                  <a:txBody>
                    <a:bodyPr/>
                    <a:lstStyle/>
                    <a:p>
                      <a:pPr>
                        <a:spcAft>
                          <a:spcPts val="0"/>
                        </a:spcAft>
                      </a:pPr>
                      <a:r>
                        <a:rPr lang="en-GB" sz="1600" dirty="0">
                          <a:effectLst/>
                          <a:latin typeface="Calibri"/>
                          <a:ea typeface="Calibri"/>
                          <a:cs typeface="Times New Roman"/>
                        </a:rPr>
                        <a:t>Duration of period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a:effectLst/>
                          <a:latin typeface="Calibri"/>
                          <a:ea typeface="Calibri"/>
                          <a:cs typeface="Times New Roman"/>
                        </a:rPr>
                        <a:t>Time (e.g. months) between each step.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677">
                <a:tc>
                  <a:txBody>
                    <a:bodyPr/>
                    <a:lstStyle/>
                    <a:p>
                      <a:pPr>
                        <a:spcAft>
                          <a:spcPts val="0"/>
                        </a:spcAft>
                      </a:pPr>
                      <a:r>
                        <a:rPr lang="en-GB" sz="1600" dirty="0">
                          <a:effectLst/>
                          <a:latin typeface="Calibri"/>
                          <a:ea typeface="Calibri"/>
                          <a:cs typeface="Times New Roman"/>
                        </a:rPr>
                        <a:t>Sequence of treatments (often abbreviated to sequence or allocated sequence)*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a:effectLst/>
                          <a:latin typeface="Calibri"/>
                          <a:ea typeface="Calibri"/>
                          <a:cs typeface="Times New Roman"/>
                        </a:rPr>
                        <a:t>A sequence of codes defining the order of implementation of the treatment conditions for each cluster. More than one cluster can be allocated to each sequence.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226">
                <a:tc>
                  <a:txBody>
                    <a:bodyPr/>
                    <a:lstStyle/>
                    <a:p>
                      <a:pPr>
                        <a:spcAft>
                          <a:spcPts val="0"/>
                        </a:spcAft>
                      </a:pPr>
                      <a:r>
                        <a:rPr lang="en-GB" sz="1600" dirty="0">
                          <a:effectLst/>
                          <a:latin typeface="Calibri"/>
                          <a:ea typeface="Calibri"/>
                          <a:cs typeface="Times New Roman"/>
                        </a:rPr>
                        <a:t>Intervention condition*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Calibri"/>
                          <a:ea typeface="Calibri"/>
                          <a:cs typeface="Times New Roman"/>
                        </a:rPr>
                        <a:t>The treatment under evaluation.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226">
                <a:tc>
                  <a:txBody>
                    <a:bodyPr/>
                    <a:lstStyle/>
                    <a:p>
                      <a:pPr>
                        <a:spcAft>
                          <a:spcPts val="0"/>
                        </a:spcAft>
                      </a:pPr>
                      <a:r>
                        <a:rPr lang="en-GB" sz="1600">
                          <a:effectLst/>
                          <a:latin typeface="Calibri"/>
                          <a:ea typeface="Calibri"/>
                          <a:cs typeface="Times New Roman"/>
                        </a:rPr>
                        <a:t>Control condition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Calibri"/>
                          <a:ea typeface="Calibri"/>
                          <a:cs typeface="Times New Roman"/>
                        </a:rPr>
                        <a:t>The comparator treatment.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8677">
                <a:tc>
                  <a:txBody>
                    <a:bodyPr/>
                    <a:lstStyle/>
                    <a:p>
                      <a:pPr>
                        <a:spcAft>
                          <a:spcPts val="0"/>
                        </a:spcAft>
                      </a:pPr>
                      <a:r>
                        <a:rPr lang="en-GB" sz="1600">
                          <a:effectLst/>
                          <a:latin typeface="Calibri"/>
                          <a:ea typeface="Calibri"/>
                          <a:cs typeface="Times New Roman"/>
                        </a:rPr>
                        <a:t>Transition period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Calibri"/>
                          <a:ea typeface="Calibri"/>
                          <a:cs typeface="Times New Roman"/>
                        </a:rPr>
                        <a:t>The time needed to fully embed the intervention. A transition period may have the same or different duration than a measurement period.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451">
                <a:tc>
                  <a:txBody>
                    <a:bodyPr/>
                    <a:lstStyle/>
                    <a:p>
                      <a:pPr>
                        <a:spcAft>
                          <a:spcPts val="0"/>
                        </a:spcAft>
                      </a:pPr>
                      <a:r>
                        <a:rPr lang="en-GB" sz="1600">
                          <a:effectLst/>
                          <a:latin typeface="Calibri"/>
                          <a:ea typeface="Calibri"/>
                          <a:cs typeface="Times New Roman"/>
                        </a:rPr>
                        <a:t>Participant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Calibri"/>
                          <a:ea typeface="Calibri"/>
                          <a:cs typeface="Times New Roman"/>
                        </a:rPr>
                        <a:t>A participant is someone on whom investigators seek to measure the outcome of interest.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451">
                <a:tc>
                  <a:txBody>
                    <a:bodyPr/>
                    <a:lstStyle/>
                    <a:p>
                      <a:pPr>
                        <a:spcAft>
                          <a:spcPts val="0"/>
                        </a:spcAft>
                      </a:pPr>
                      <a:r>
                        <a:rPr lang="en-GB" sz="1600">
                          <a:effectLst/>
                          <a:latin typeface="Calibri"/>
                          <a:ea typeface="Calibri"/>
                          <a:cs typeface="Times New Roman"/>
                        </a:rPr>
                        <a:t>Research participant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effectLst/>
                          <a:latin typeface="Calibri"/>
                          <a:ea typeface="Calibri"/>
                          <a:cs typeface="Times New Roman"/>
                        </a:rPr>
                        <a:t>A research participant denotes a human research subject from the standpoint of ethical considerations.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353723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Statement</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Checklist </a:t>
            </a:r>
            <a:r>
              <a:rPr lang="en-GB" dirty="0"/>
              <a:t>of 26 </a:t>
            </a:r>
            <a:r>
              <a:rPr lang="en-GB" dirty="0" smtClean="0"/>
              <a:t>items (40 sub-items)</a:t>
            </a:r>
          </a:p>
          <a:p>
            <a:pPr lvl="1"/>
            <a:r>
              <a:rPr lang="en-GB" dirty="0" smtClean="0"/>
              <a:t>One item </a:t>
            </a:r>
            <a:r>
              <a:rPr lang="en-GB" dirty="0" smtClean="0"/>
              <a:t>added (Reporting ethical review)</a:t>
            </a:r>
            <a:endParaRPr lang="en-GB" dirty="0" smtClean="0"/>
          </a:p>
          <a:p>
            <a:r>
              <a:rPr lang="en-GB" dirty="0"/>
              <a:t>Elaboration and explanation </a:t>
            </a:r>
          </a:p>
          <a:p>
            <a:pPr lvl="1"/>
            <a:r>
              <a:rPr lang="en-GB" dirty="0" smtClean="0"/>
              <a:t>Examples</a:t>
            </a:r>
          </a:p>
          <a:p>
            <a:pPr lvl="1"/>
            <a:r>
              <a:rPr lang="en-GB" dirty="0" smtClean="0"/>
              <a:t>Check-list of items</a:t>
            </a:r>
          </a:p>
          <a:p>
            <a:pPr lvl="1"/>
            <a:r>
              <a:rPr lang="en-GB" dirty="0" smtClean="0"/>
              <a:t>Specimen flow-chart</a:t>
            </a:r>
          </a:p>
          <a:p>
            <a:pPr lvl="1"/>
            <a:r>
              <a:rPr lang="en-GB" dirty="0" smtClean="0"/>
              <a:t>Illustrative abstract</a:t>
            </a:r>
          </a:p>
          <a:p>
            <a:r>
              <a:rPr lang="en-GB" dirty="0" smtClean="0"/>
              <a:t>Guideline for reporting not a statement on how to best conduct these studies.</a:t>
            </a:r>
          </a:p>
          <a:p>
            <a:pPr lvl="1"/>
            <a:endParaRPr lang="en-GB" dirty="0"/>
          </a:p>
          <a:p>
            <a:pPr marL="431656" lvl="1" indent="0" algn="ctr">
              <a:buNone/>
            </a:pPr>
            <a:r>
              <a:rPr lang="en-GB" i="1" dirty="0" smtClean="0">
                <a:solidFill>
                  <a:srgbClr val="FF0000"/>
                </a:solidFill>
              </a:rPr>
              <a:t>(Copies provided) </a:t>
            </a:r>
            <a:endParaRPr lang="en-GB" i="1" dirty="0">
              <a:solidFill>
                <a:srgbClr val="FF0000"/>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22723739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objectives</a:t>
            </a:r>
            <a:endParaRPr lang="en-GB" dirty="0"/>
          </a:p>
        </p:txBody>
      </p:sp>
      <p:sp>
        <p:nvSpPr>
          <p:cNvPr id="3" name="Content Placeholder 2"/>
          <p:cNvSpPr>
            <a:spLocks noGrp="1"/>
          </p:cNvSpPr>
          <p:nvPr>
            <p:ph idx="1"/>
          </p:nvPr>
        </p:nvSpPr>
        <p:spPr/>
        <p:txBody>
          <a:bodyPr/>
          <a:lstStyle/>
          <a:p>
            <a:r>
              <a:rPr lang="en-GB" dirty="0" smtClean="0"/>
              <a:t>Summarize most </a:t>
            </a:r>
            <a:r>
              <a:rPr lang="en-GB" i="1" dirty="0" smtClean="0">
                <a:solidFill>
                  <a:srgbClr val="FF0000"/>
                </a:solidFill>
              </a:rPr>
              <a:t>salient items </a:t>
            </a:r>
            <a:r>
              <a:rPr lang="en-GB" dirty="0" smtClean="0"/>
              <a:t>of the statement:</a:t>
            </a:r>
          </a:p>
          <a:p>
            <a:pPr lvl="1"/>
            <a:r>
              <a:rPr lang="en-GB" dirty="0"/>
              <a:t>W</a:t>
            </a:r>
            <a:r>
              <a:rPr lang="en-GB" dirty="0" smtClean="0"/>
              <a:t>ording of item;</a:t>
            </a:r>
          </a:p>
          <a:p>
            <a:pPr lvl="1"/>
            <a:r>
              <a:rPr lang="en-GB" dirty="0" smtClean="0"/>
              <a:t>Elaboration and explanation; </a:t>
            </a:r>
          </a:p>
          <a:p>
            <a:pPr lvl="1"/>
            <a:r>
              <a:rPr lang="en-GB" dirty="0" smtClean="0"/>
              <a:t>Examples. </a:t>
            </a:r>
          </a:p>
          <a:p>
            <a:r>
              <a:rPr lang="en-GB" dirty="0" smtClean="0"/>
              <a:t>Salient examples chosen to represent items not currently well reported or items which might raise more difficult issues. </a:t>
            </a:r>
          </a:p>
          <a:p>
            <a:pPr lvl="1"/>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7593462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2a rationale </a:t>
            </a:r>
            <a:endParaRPr lang="en-GB" dirty="0"/>
          </a:p>
        </p:txBody>
      </p:sp>
      <p:sp>
        <p:nvSpPr>
          <p:cNvPr id="3" name="Content Placeholder 2"/>
          <p:cNvSpPr>
            <a:spLocks noGrp="1"/>
          </p:cNvSpPr>
          <p:nvPr>
            <p:ph idx="1"/>
          </p:nvPr>
        </p:nvSpPr>
        <p:spPr/>
        <p:txBody>
          <a:bodyPr/>
          <a:lstStyle/>
          <a:p>
            <a:pPr marL="0" indent="0">
              <a:buNone/>
            </a:pPr>
            <a:r>
              <a:rPr lang="en-GB" dirty="0"/>
              <a:t>Scientific background. Rationale for using a cluster design and rationale for using a stepped-wedge </a:t>
            </a:r>
            <a:r>
              <a:rPr lang="en-GB" dirty="0" smtClean="0"/>
              <a:t>design.</a:t>
            </a: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36267828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2a rationale: elaboration </a:t>
            </a:r>
            <a:endParaRPr lang="en-GB" dirty="0"/>
          </a:p>
        </p:txBody>
      </p:sp>
      <p:sp>
        <p:nvSpPr>
          <p:cNvPr id="3" name="Content Placeholder 2"/>
          <p:cNvSpPr>
            <a:spLocks noGrp="1"/>
          </p:cNvSpPr>
          <p:nvPr>
            <p:ph idx="1"/>
          </p:nvPr>
        </p:nvSpPr>
        <p:spPr/>
        <p:txBody>
          <a:bodyPr/>
          <a:lstStyle/>
          <a:p>
            <a:r>
              <a:rPr lang="en-GB" dirty="0"/>
              <a:t>K</a:t>
            </a:r>
            <a:r>
              <a:rPr lang="en-GB" dirty="0" smtClean="0"/>
              <a:t>ey </a:t>
            </a:r>
            <a:r>
              <a:rPr lang="en-GB" dirty="0"/>
              <a:t>aspects of the design should be justified. In the SW-CRT, this justification </a:t>
            </a:r>
            <a:r>
              <a:rPr lang="en-GB" dirty="0" smtClean="0"/>
              <a:t>includes:</a:t>
            </a:r>
          </a:p>
          <a:p>
            <a:pPr lvl="1"/>
            <a:r>
              <a:rPr lang="en-GB" dirty="0"/>
              <a:t>C</a:t>
            </a:r>
            <a:r>
              <a:rPr lang="en-GB" dirty="0" smtClean="0"/>
              <a:t>luster randomisation;</a:t>
            </a:r>
          </a:p>
          <a:p>
            <a:pPr lvl="1"/>
            <a:r>
              <a:rPr lang="en-GB" dirty="0"/>
              <a:t>R</a:t>
            </a:r>
            <a:r>
              <a:rPr lang="en-GB" dirty="0" smtClean="0"/>
              <a:t>oll </a:t>
            </a:r>
            <a:r>
              <a:rPr lang="en-GB" dirty="0"/>
              <a:t>out the intervention to </a:t>
            </a:r>
            <a:r>
              <a:rPr lang="en-GB" dirty="0">
                <a:solidFill>
                  <a:srgbClr val="FF0000"/>
                </a:solidFill>
              </a:rPr>
              <a:t>all clusters </a:t>
            </a:r>
            <a:r>
              <a:rPr lang="en-GB" dirty="0" smtClean="0"/>
              <a:t>and </a:t>
            </a:r>
            <a:r>
              <a:rPr lang="en-GB" dirty="0"/>
              <a:t>the </a:t>
            </a:r>
            <a:r>
              <a:rPr lang="en-GB" dirty="0" smtClean="0">
                <a:solidFill>
                  <a:srgbClr val="FF0000"/>
                </a:solidFill>
              </a:rPr>
              <a:t>staggered</a:t>
            </a:r>
            <a:r>
              <a:rPr lang="en-GB" dirty="0" smtClean="0"/>
              <a:t> </a:t>
            </a:r>
            <a:r>
              <a:rPr lang="en-GB" dirty="0"/>
              <a:t>roll-out of the </a:t>
            </a:r>
            <a:r>
              <a:rPr lang="en-GB" dirty="0" smtClean="0"/>
              <a:t>intervention. </a:t>
            </a:r>
          </a:p>
          <a:p>
            <a:r>
              <a:rPr lang="en-GB" dirty="0" smtClean="0"/>
              <a:t>Why this is important:</a:t>
            </a:r>
          </a:p>
          <a:p>
            <a:pPr lvl="1"/>
            <a:r>
              <a:rPr lang="en-GB" dirty="0" smtClean="0"/>
              <a:t>Can increase sample size (ethical issues);</a:t>
            </a:r>
          </a:p>
          <a:p>
            <a:pPr lvl="1"/>
            <a:r>
              <a:rPr lang="en-GB" dirty="0" smtClean="0"/>
              <a:t>More complicated in design, analysis and implementation – risks of bias might be higher than in a parallel design (i.e. time effects).</a:t>
            </a:r>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41141534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2a rationale: example</a:t>
            </a:r>
            <a:endParaRPr lang="en-GB" dirty="0"/>
          </a:p>
        </p:txBody>
      </p:sp>
      <p:sp>
        <p:nvSpPr>
          <p:cNvPr id="3" name="Content Placeholder 2"/>
          <p:cNvSpPr>
            <a:spLocks noGrp="1"/>
          </p:cNvSpPr>
          <p:nvPr>
            <p:ph idx="1"/>
          </p:nvPr>
        </p:nvSpPr>
        <p:spPr/>
        <p:txBody>
          <a:bodyPr/>
          <a:lstStyle/>
          <a:p>
            <a:r>
              <a:rPr lang="en-GB" i="1" dirty="0"/>
              <a:t>“</a:t>
            </a:r>
            <a:r>
              <a:rPr lang="en-GB" dirty="0"/>
              <a:t>A stepped wedge cluster randomised controlled design was chosen following piloting to </a:t>
            </a:r>
            <a:r>
              <a:rPr lang="en-GB" dirty="0" smtClean="0">
                <a:solidFill>
                  <a:srgbClr val="FF0000"/>
                </a:solidFill>
              </a:rPr>
              <a:t>facilitate</a:t>
            </a:r>
            <a:r>
              <a:rPr lang="en-GB" dirty="0" smtClean="0"/>
              <a:t> </a:t>
            </a:r>
            <a:r>
              <a:rPr lang="en-GB" dirty="0"/>
              <a:t>roll out of the intervention, …, and prevent contamination and </a:t>
            </a:r>
            <a:r>
              <a:rPr lang="en-GB" dirty="0">
                <a:solidFill>
                  <a:srgbClr val="FF0000"/>
                </a:solidFill>
              </a:rPr>
              <a:t>disappointment effects</a:t>
            </a:r>
            <a:r>
              <a:rPr lang="en-GB" dirty="0"/>
              <a:t> in hospitals not randomised to the intervention.” [FIT Trial</a:t>
            </a:r>
            <a:r>
              <a:rPr lang="en-GB" dirty="0" smtClean="0"/>
              <a:t>]</a:t>
            </a:r>
          </a:p>
          <a:p>
            <a:r>
              <a:rPr lang="en-GB" dirty="0" smtClean="0"/>
              <a:t>Possible justifications:</a:t>
            </a:r>
          </a:p>
          <a:p>
            <a:pPr lvl="1"/>
            <a:r>
              <a:rPr lang="en-GB" dirty="0" smtClean="0"/>
              <a:t>Logistics / feasibility (parallel design infeasible);</a:t>
            </a:r>
          </a:p>
          <a:p>
            <a:pPr lvl="1"/>
            <a:r>
              <a:rPr lang="en-GB" dirty="0" smtClean="0"/>
              <a:t>Social appeal (increase recruitment/ retention);</a:t>
            </a:r>
          </a:p>
          <a:p>
            <a:pPr lvl="1"/>
            <a:r>
              <a:rPr lang="en-GB" dirty="0" smtClean="0"/>
              <a:t>Limited number of clusters (SW-CRT might be more powerful).</a:t>
            </a:r>
          </a:p>
          <a:p>
            <a:pPr lvl="1"/>
            <a:endParaRPr lang="en-GB" dirty="0"/>
          </a:p>
          <a:p>
            <a:pPr marL="431656" lvl="1" indent="0">
              <a:buNone/>
            </a:pPr>
            <a:r>
              <a:rPr lang="en-GB" dirty="0" smtClean="0">
                <a:solidFill>
                  <a:srgbClr val="FF0000"/>
                </a:solidFill>
              </a:rPr>
              <a:t>(not necessarily all endorsed justifications) </a:t>
            </a:r>
            <a:endParaRPr lang="en-GB" dirty="0">
              <a:solidFill>
                <a:srgbClr val="FF0000"/>
              </a:solidFill>
            </a:endParaRPr>
          </a:p>
          <a:p>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1853132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3a Trial design</a:t>
            </a:r>
            <a:endParaRPr lang="en-GB" dirty="0"/>
          </a:p>
        </p:txBody>
      </p:sp>
      <p:sp>
        <p:nvSpPr>
          <p:cNvPr id="3" name="Content Placeholder 2"/>
          <p:cNvSpPr>
            <a:spLocks noGrp="1"/>
          </p:cNvSpPr>
          <p:nvPr>
            <p:ph idx="1"/>
          </p:nvPr>
        </p:nvSpPr>
        <p:spPr/>
        <p:txBody>
          <a:bodyPr>
            <a:normAutofit/>
          </a:bodyPr>
          <a:lstStyle/>
          <a:p>
            <a:pPr marL="0" indent="0">
              <a:buNone/>
            </a:pPr>
            <a:r>
              <a:rPr lang="en-GB" dirty="0"/>
              <a:t>Description and </a:t>
            </a:r>
            <a:r>
              <a:rPr lang="en-GB" dirty="0">
                <a:solidFill>
                  <a:srgbClr val="FF0000"/>
                </a:solidFill>
              </a:rPr>
              <a:t>diagram of trial design </a:t>
            </a:r>
            <a:r>
              <a:rPr lang="en-GB" dirty="0"/>
              <a:t>including definition of cluster, number of sequences, number of clusters randomised to each sequence, number of periods, duration of time between each step, and whether the participants assessed in different periods are the same people, different people, or a mixture. </a:t>
            </a:r>
          </a:p>
          <a:p>
            <a:endParaRPr lang="en-GB" dirty="0"/>
          </a:p>
          <a:p>
            <a:endParaRPr lang="en-GB"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1256477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Item 3a trial design: Explanation </a:t>
            </a:r>
            <a:endParaRPr lang="en-GB" dirty="0"/>
          </a:p>
        </p:txBody>
      </p:sp>
      <p:sp>
        <p:nvSpPr>
          <p:cNvPr id="3" name="Content Placeholder 2"/>
          <p:cNvSpPr>
            <a:spLocks noGrp="1"/>
          </p:cNvSpPr>
          <p:nvPr>
            <p:ph idx="1"/>
          </p:nvPr>
        </p:nvSpPr>
        <p:spPr/>
        <p:txBody>
          <a:bodyPr>
            <a:normAutofit/>
          </a:bodyPr>
          <a:lstStyle/>
          <a:p>
            <a:r>
              <a:rPr lang="en-GB" dirty="0"/>
              <a:t>I</a:t>
            </a:r>
            <a:r>
              <a:rPr lang="en-GB" dirty="0" smtClean="0"/>
              <a:t>mplications </a:t>
            </a:r>
            <a:r>
              <a:rPr lang="en-GB" dirty="0"/>
              <a:t>for the type of analysis and sample size calculations required. </a:t>
            </a:r>
          </a:p>
          <a:p>
            <a:r>
              <a:rPr lang="en-GB" dirty="0" smtClean="0"/>
              <a:t>Core information:</a:t>
            </a:r>
          </a:p>
          <a:p>
            <a:pPr lvl="1"/>
            <a:r>
              <a:rPr lang="en-GB" dirty="0"/>
              <a:t>N</a:t>
            </a:r>
            <a:r>
              <a:rPr lang="en-GB" dirty="0" smtClean="0"/>
              <a:t>umber </a:t>
            </a:r>
            <a:r>
              <a:rPr lang="en-GB" dirty="0"/>
              <a:t>of sequences and the number of clusters randomised to each </a:t>
            </a:r>
            <a:r>
              <a:rPr lang="en-GB" dirty="0" smtClean="0"/>
              <a:t>sequence;</a:t>
            </a:r>
          </a:p>
          <a:p>
            <a:pPr lvl="1"/>
            <a:r>
              <a:rPr lang="en-GB" dirty="0" smtClean="0"/>
              <a:t>Definition </a:t>
            </a:r>
            <a:r>
              <a:rPr lang="en-GB" dirty="0"/>
              <a:t>of cluster </a:t>
            </a:r>
            <a:r>
              <a:rPr lang="en-GB" dirty="0" smtClean="0"/>
              <a:t>and </a:t>
            </a:r>
            <a:r>
              <a:rPr lang="en-GB" dirty="0"/>
              <a:t>duration of time periods are also crucial. </a:t>
            </a:r>
            <a:endParaRPr lang="en-GB" dirty="0" smtClean="0"/>
          </a:p>
          <a:p>
            <a:pPr lvl="1"/>
            <a:r>
              <a:rPr lang="en-GB" dirty="0"/>
              <a:t>W</a:t>
            </a:r>
            <a:r>
              <a:rPr lang="en-GB" dirty="0" smtClean="0"/>
              <a:t>hether the measurements taken in the different time periods are from the </a:t>
            </a:r>
            <a:r>
              <a:rPr lang="en-GB" dirty="0" smtClean="0">
                <a:solidFill>
                  <a:srgbClr val="FF0000"/>
                </a:solidFill>
              </a:rPr>
              <a:t>same </a:t>
            </a:r>
            <a:r>
              <a:rPr lang="en-GB" dirty="0">
                <a:solidFill>
                  <a:srgbClr val="FF0000"/>
                </a:solidFill>
              </a:rPr>
              <a:t>individuals </a:t>
            </a:r>
            <a:r>
              <a:rPr lang="en-GB" dirty="0"/>
              <a:t>or </a:t>
            </a:r>
            <a:r>
              <a:rPr lang="en-GB" dirty="0">
                <a:solidFill>
                  <a:srgbClr val="FF0000"/>
                </a:solidFill>
              </a:rPr>
              <a:t>different </a:t>
            </a:r>
            <a:r>
              <a:rPr lang="en-GB" dirty="0" smtClean="0">
                <a:solidFill>
                  <a:srgbClr val="FF0000"/>
                </a:solidFill>
              </a:rPr>
              <a:t>individuals</a:t>
            </a:r>
            <a:r>
              <a:rPr lang="en-GB" dirty="0" smtClean="0"/>
              <a:t>. </a:t>
            </a:r>
          </a:p>
        </p:txBody>
      </p:sp>
      <p:sp>
        <p:nvSpPr>
          <p:cNvPr id="4" name="Slide Number Placeholder 3"/>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443392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TOHtemplate">
  <a:themeElements>
    <a:clrScheme name="Custom 12">
      <a:dk1>
        <a:srgbClr val="606164"/>
      </a:dk1>
      <a:lt1>
        <a:sysClr val="window" lastClr="FFFFFF"/>
      </a:lt1>
      <a:dk2>
        <a:srgbClr val="0033A0"/>
      </a:dk2>
      <a:lt2>
        <a:srgbClr val="00B2A9"/>
      </a:lt2>
      <a:accent1>
        <a:srgbClr val="898DA0"/>
      </a:accent1>
      <a:accent2>
        <a:srgbClr val="00B2A9"/>
      </a:accent2>
      <a:accent3>
        <a:srgbClr val="ED8B00"/>
      </a:accent3>
      <a:accent4>
        <a:srgbClr val="F3D03E"/>
      </a:accent4>
      <a:accent5>
        <a:srgbClr val="B9D3DC"/>
      </a:accent5>
      <a:accent6>
        <a:srgbClr val="78BE20"/>
      </a:accent6>
      <a:hlink>
        <a:srgbClr val="00B0A9"/>
      </a:hlink>
      <a:folHlink>
        <a:srgbClr val="ED8B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TOHtemplate" id="{4E3981ED-EB7B-4311-A0C8-430B0A757746}" vid="{7D244246-B999-461A-96F2-BB7AECE4A1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TOHtemplate</Template>
  <TotalTime>5542</TotalTime>
  <Words>3438</Words>
  <Application>Microsoft Office PowerPoint</Application>
  <PresentationFormat>Custom</PresentationFormat>
  <Paragraphs>239</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TOHtemplate</vt:lpstr>
      <vt:lpstr>The CONSORT extension for Stepped-Wedge Cluster Randomised Trials </vt:lpstr>
      <vt:lpstr>Scope of this statement</vt:lpstr>
      <vt:lpstr>Statement</vt:lpstr>
      <vt:lpstr>objectives</vt:lpstr>
      <vt:lpstr>Item 2a rationale </vt:lpstr>
      <vt:lpstr>Item 2a rationale: elaboration </vt:lpstr>
      <vt:lpstr>Item 2a rationale: example</vt:lpstr>
      <vt:lpstr>Item 3a Trial design</vt:lpstr>
      <vt:lpstr>Item 3a trial design: Explanation </vt:lpstr>
      <vt:lpstr>Item 3a trial design: Example </vt:lpstr>
      <vt:lpstr>Item 3a trial design: Example </vt:lpstr>
      <vt:lpstr>Item 7 sample size</vt:lpstr>
      <vt:lpstr>Item 7a sample size: Elaboration </vt:lpstr>
      <vt:lpstr>Item 7a sample size: Elaboration (cont.) </vt:lpstr>
      <vt:lpstr>Item 7a sample size: Example</vt:lpstr>
      <vt:lpstr>Item 10b: inclusion of participants</vt:lpstr>
      <vt:lpstr>Item 10b inclusion of participants: Elaboration </vt:lpstr>
      <vt:lpstr>Item 10B inclusion of participants: Example </vt:lpstr>
      <vt:lpstr>Item 13a participant flow </vt:lpstr>
      <vt:lpstr>Item 13A participant flow: elaboration </vt:lpstr>
      <vt:lpstr>Item 13a participant flow: example</vt:lpstr>
      <vt:lpstr>Item 13a participant flow: example</vt:lpstr>
      <vt:lpstr>Item 1b: abstract</vt:lpstr>
      <vt:lpstr>Item 1b abstract: elaboration </vt:lpstr>
      <vt:lpstr>Item 1b abstract: example</vt:lpstr>
      <vt:lpstr>Summary</vt:lpstr>
      <vt:lpstr>Thank you</vt:lpstr>
      <vt:lpstr>References of examples</vt:lpstr>
      <vt:lpstr>Glossary of terms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Empirical work</dc:title>
  <dc:creator>Stuart Nicholls</dc:creator>
  <cp:lastModifiedBy>Karla Hemming</cp:lastModifiedBy>
  <cp:revision>181</cp:revision>
  <dcterms:created xsi:type="dcterms:W3CDTF">2017-09-27T01:12:16Z</dcterms:created>
  <dcterms:modified xsi:type="dcterms:W3CDTF">2018-05-21T22:30:30Z</dcterms:modified>
</cp:coreProperties>
</file>